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89" r:id="rId3"/>
    <p:sldId id="294" r:id="rId4"/>
    <p:sldId id="296" r:id="rId5"/>
    <p:sldId id="297" r:id="rId6"/>
    <p:sldId id="298" r:id="rId7"/>
    <p:sldId id="299" r:id="rId8"/>
    <p:sldId id="301" r:id="rId9"/>
    <p:sldId id="300" r:id="rId10"/>
    <p:sldId id="307" r:id="rId11"/>
    <p:sldId id="306" r:id="rId12"/>
    <p:sldId id="285" r:id="rId13"/>
    <p:sldId id="286" r:id="rId14"/>
    <p:sldId id="275" r:id="rId15"/>
    <p:sldId id="276" r:id="rId16"/>
    <p:sldId id="288" r:id="rId17"/>
    <p:sldId id="287" r:id="rId18"/>
    <p:sldId id="282" r:id="rId19"/>
    <p:sldId id="290" r:id="rId20"/>
    <p:sldId id="291" r:id="rId21"/>
    <p:sldId id="263" r:id="rId22"/>
    <p:sldId id="303" r:id="rId23"/>
    <p:sldId id="304" r:id="rId24"/>
    <p:sldId id="270" r:id="rId25"/>
    <p:sldId id="257" r:id="rId26"/>
    <p:sldId id="271" r:id="rId27"/>
    <p:sldId id="258" r:id="rId28"/>
    <p:sldId id="259" r:id="rId29"/>
    <p:sldId id="264" r:id="rId30"/>
    <p:sldId id="261" r:id="rId31"/>
    <p:sldId id="262" r:id="rId32"/>
    <p:sldId id="26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1604"/>
    <a:srgbClr val="E0E2D3"/>
    <a:srgbClr val="000C35"/>
    <a:srgbClr val="446BA2"/>
    <a:srgbClr val="0C0A0B"/>
    <a:srgbClr val="050505"/>
    <a:srgbClr val="531D2D"/>
    <a:srgbClr val="F7F7F7"/>
    <a:srgbClr val="DEE6EA"/>
    <a:srgbClr val="9883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377D9-EE47-4E35-8F1E-2B8C362D4CCF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0BC61-EBFC-4496-A8C5-2690AAE83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840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377D9-EE47-4E35-8F1E-2B8C362D4CCF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0BC61-EBFC-4496-A8C5-2690AAE83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258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377D9-EE47-4E35-8F1E-2B8C362D4CCF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0BC61-EBFC-4496-A8C5-2690AAE83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960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377D9-EE47-4E35-8F1E-2B8C362D4CCF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0BC61-EBFC-4496-A8C5-2690AAE83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854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377D9-EE47-4E35-8F1E-2B8C362D4CCF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0BC61-EBFC-4496-A8C5-2690AAE83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11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377D9-EE47-4E35-8F1E-2B8C362D4CCF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0BC61-EBFC-4496-A8C5-2690AAE83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302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377D9-EE47-4E35-8F1E-2B8C362D4CCF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0BC61-EBFC-4496-A8C5-2690AAE83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90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377D9-EE47-4E35-8F1E-2B8C362D4CCF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0BC61-EBFC-4496-A8C5-2690AAE83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445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377D9-EE47-4E35-8F1E-2B8C362D4CCF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0BC61-EBFC-4496-A8C5-2690AAE83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016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377D9-EE47-4E35-8F1E-2B8C362D4CCF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0BC61-EBFC-4496-A8C5-2690AAE83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96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377D9-EE47-4E35-8F1E-2B8C362D4CCF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0BC61-EBFC-4496-A8C5-2690AAE83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695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377D9-EE47-4E35-8F1E-2B8C362D4CCF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0BC61-EBFC-4496-A8C5-2690AAE83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011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0822" y="-128731"/>
            <a:ext cx="13042822" cy="71101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2716" y="270137"/>
            <a:ext cx="60284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Felix Titling" panose="04060505060202020A04" pitchFamily="82" charset="0"/>
              </a:rPr>
              <a:t>Musicians workshop</a:t>
            </a:r>
            <a:endParaRPr lang="en-US" sz="7200" dirty="0">
              <a:solidFill>
                <a:schemeClr val="bg1"/>
              </a:solidFill>
              <a:latin typeface="Felix Titling" panose="04060505060202020A04" pitchFamily="8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40916" y="5636736"/>
            <a:ext cx="39333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Oxygen" panose="02000503000000000000" pitchFamily="2" charset="0"/>
              </a:rPr>
              <a:t>Colossians 3:16</a:t>
            </a:r>
            <a:endParaRPr lang="en-US" sz="3600" b="1" dirty="0">
              <a:solidFill>
                <a:schemeClr val="bg1"/>
              </a:solidFill>
              <a:latin typeface="Oxygen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91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813206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126961" y="846866"/>
            <a:ext cx="465908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PRAYING IN THE HOLY GHOST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Jude </a:t>
            </a:r>
            <a:r>
              <a:rPr lang="en-US" sz="3600" dirty="0">
                <a:solidFill>
                  <a:schemeClr val="bg1"/>
                </a:solidFill>
              </a:rPr>
              <a:t>1:20 </a:t>
            </a:r>
            <a:endParaRPr lang="en-US" sz="3600" dirty="0" smtClean="0">
              <a:solidFill>
                <a:schemeClr val="bg1"/>
              </a:solidFill>
            </a:endParaRP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But </a:t>
            </a:r>
            <a:r>
              <a:rPr lang="en-US" sz="3600" dirty="0">
                <a:solidFill>
                  <a:schemeClr val="bg1"/>
                </a:solidFill>
              </a:rPr>
              <a:t>ye, beloved, building up yourselves on your most holy faith, </a:t>
            </a:r>
            <a:r>
              <a:rPr lang="en-US" sz="3600" dirty="0" smtClean="0">
                <a:solidFill>
                  <a:schemeClr val="bg1"/>
                </a:solidFill>
              </a:rPr>
              <a:t>praying in the Holy Ghost,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61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171" y="-1205895"/>
            <a:ext cx="12366171" cy="824411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32038" y="693470"/>
            <a:ext cx="807128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Oxygen" panose="02000503000000000000" pitchFamily="2" charset="0"/>
              </a:rPr>
              <a:t>I WILL SING WITH THE SPIRIT</a:t>
            </a:r>
          </a:p>
          <a:p>
            <a:endParaRPr lang="en-US" sz="2000" dirty="0">
              <a:solidFill>
                <a:schemeClr val="bg1"/>
              </a:solidFill>
              <a:latin typeface="Oxygen" panose="02000503000000000000" pitchFamily="2" charset="0"/>
            </a:endParaRPr>
          </a:p>
          <a:p>
            <a:r>
              <a:rPr lang="en-US" sz="3600" dirty="0" smtClean="0">
                <a:solidFill>
                  <a:schemeClr val="bg1"/>
                </a:solidFill>
                <a:latin typeface="Oxygen" panose="02000503000000000000" pitchFamily="2" charset="0"/>
              </a:rPr>
              <a:t>1 </a:t>
            </a:r>
            <a:r>
              <a:rPr lang="en-US" sz="3600" dirty="0">
                <a:solidFill>
                  <a:schemeClr val="bg1"/>
                </a:solidFill>
                <a:latin typeface="Oxygen" panose="02000503000000000000" pitchFamily="2" charset="0"/>
              </a:rPr>
              <a:t>Corinthians 14:15 </a:t>
            </a:r>
            <a:endParaRPr lang="en-US" sz="3600" dirty="0" smtClean="0">
              <a:solidFill>
                <a:schemeClr val="bg1"/>
              </a:solidFill>
              <a:latin typeface="Oxygen" panose="02000503000000000000" pitchFamily="2" charset="0"/>
            </a:endParaRPr>
          </a:p>
          <a:p>
            <a:endParaRPr lang="en-US" sz="3600" dirty="0">
              <a:solidFill>
                <a:schemeClr val="bg1"/>
              </a:solidFill>
              <a:latin typeface="Oxygen" panose="02000503000000000000" pitchFamily="2" charset="0"/>
            </a:endParaRPr>
          </a:p>
          <a:p>
            <a:r>
              <a:rPr lang="en-US" sz="3600" dirty="0" smtClean="0">
                <a:solidFill>
                  <a:schemeClr val="bg1"/>
                </a:solidFill>
                <a:latin typeface="Oxygen" panose="02000503000000000000" pitchFamily="2" charset="0"/>
              </a:rPr>
              <a:t>What </a:t>
            </a:r>
            <a:r>
              <a:rPr lang="en-US" sz="3600" dirty="0">
                <a:solidFill>
                  <a:schemeClr val="bg1"/>
                </a:solidFill>
                <a:latin typeface="Oxygen" panose="02000503000000000000" pitchFamily="2" charset="0"/>
              </a:rPr>
              <a:t>is it then? I will pray with </a:t>
            </a:r>
            <a:endParaRPr lang="en-US" sz="3600" dirty="0" smtClean="0">
              <a:solidFill>
                <a:schemeClr val="bg1"/>
              </a:solidFill>
              <a:latin typeface="Oxygen" panose="02000503000000000000" pitchFamily="2" charset="0"/>
            </a:endParaRPr>
          </a:p>
          <a:p>
            <a:r>
              <a:rPr lang="en-US" sz="3600" dirty="0" smtClean="0">
                <a:solidFill>
                  <a:schemeClr val="bg1"/>
                </a:solidFill>
                <a:latin typeface="Oxygen" panose="02000503000000000000" pitchFamily="2" charset="0"/>
              </a:rPr>
              <a:t>the spirit</a:t>
            </a:r>
            <a:r>
              <a:rPr lang="en-US" sz="3600" dirty="0">
                <a:solidFill>
                  <a:schemeClr val="bg1"/>
                </a:solidFill>
                <a:latin typeface="Oxygen" panose="02000503000000000000" pitchFamily="2" charset="0"/>
              </a:rPr>
              <a:t>, and I will pray with the understanding also: I will sing </a:t>
            </a:r>
            <a:endParaRPr lang="en-US" sz="3600" dirty="0" smtClean="0">
              <a:solidFill>
                <a:schemeClr val="bg1"/>
              </a:solidFill>
              <a:latin typeface="Oxygen" panose="02000503000000000000" pitchFamily="2" charset="0"/>
            </a:endParaRPr>
          </a:p>
          <a:p>
            <a:r>
              <a:rPr lang="en-US" sz="3600" dirty="0" smtClean="0">
                <a:solidFill>
                  <a:schemeClr val="bg1"/>
                </a:solidFill>
                <a:latin typeface="Oxygen" panose="02000503000000000000" pitchFamily="2" charset="0"/>
              </a:rPr>
              <a:t>with </a:t>
            </a:r>
            <a:r>
              <a:rPr lang="en-US" sz="3600" dirty="0">
                <a:solidFill>
                  <a:schemeClr val="bg1"/>
                </a:solidFill>
                <a:latin typeface="Oxygen" panose="02000503000000000000" pitchFamily="2" charset="0"/>
              </a:rPr>
              <a:t>the spirit, and I will sing </a:t>
            </a:r>
            <a:endParaRPr lang="en-US" sz="3600" dirty="0" smtClean="0">
              <a:solidFill>
                <a:schemeClr val="bg1"/>
              </a:solidFill>
              <a:latin typeface="Oxygen" panose="02000503000000000000" pitchFamily="2" charset="0"/>
            </a:endParaRPr>
          </a:p>
          <a:p>
            <a:r>
              <a:rPr lang="en-US" sz="3600" dirty="0" smtClean="0">
                <a:solidFill>
                  <a:schemeClr val="bg1"/>
                </a:solidFill>
                <a:latin typeface="Oxygen" panose="02000503000000000000" pitchFamily="2" charset="0"/>
              </a:rPr>
              <a:t>with </a:t>
            </a:r>
            <a:r>
              <a:rPr lang="en-US" sz="3600" dirty="0">
                <a:solidFill>
                  <a:schemeClr val="bg1"/>
                </a:solidFill>
                <a:latin typeface="Oxygen" panose="02000503000000000000" pitchFamily="2" charset="0"/>
              </a:rPr>
              <a:t>the understanding </a:t>
            </a:r>
            <a:endParaRPr lang="en-US" sz="3600" dirty="0" smtClean="0">
              <a:solidFill>
                <a:schemeClr val="bg1"/>
              </a:solidFill>
              <a:latin typeface="Oxygen" panose="02000503000000000000" pitchFamily="2" charset="0"/>
            </a:endParaRPr>
          </a:p>
          <a:p>
            <a:r>
              <a:rPr lang="en-US" sz="3600" dirty="0" smtClean="0">
                <a:solidFill>
                  <a:schemeClr val="bg1"/>
                </a:solidFill>
                <a:latin typeface="Oxygen" panose="02000503000000000000" pitchFamily="2" charset="0"/>
              </a:rPr>
              <a:t>also.</a:t>
            </a:r>
            <a:endParaRPr lang="en-US" sz="3600" dirty="0">
              <a:solidFill>
                <a:schemeClr val="bg1"/>
              </a:solidFill>
              <a:latin typeface="Oxygen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38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3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3709"/>
          <a:stretch/>
        </p:blipFill>
        <p:spPr>
          <a:xfrm>
            <a:off x="-1" y="0"/>
            <a:ext cx="4746171" cy="68450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41257" y="672851"/>
            <a:ext cx="6096000" cy="57554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Oxygen" panose="02000503000000000000" pitchFamily="2" charset="0"/>
              </a:rPr>
              <a:t>YOUR PRAYERS</a:t>
            </a:r>
            <a:r>
              <a:rPr 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―</a:t>
            </a:r>
            <a:r>
              <a:rPr lang="en-US" sz="3200" b="1" dirty="0" smtClean="0">
                <a:solidFill>
                  <a:schemeClr val="bg1"/>
                </a:solidFill>
                <a:latin typeface="Oxygen" panose="02000503000000000000" pitchFamily="2" charset="0"/>
              </a:rPr>
              <a:t>THE INCENSE OF GOD</a:t>
            </a:r>
          </a:p>
          <a:p>
            <a:endParaRPr lang="en-US" sz="1600" dirty="0" smtClean="0">
              <a:solidFill>
                <a:schemeClr val="bg1"/>
              </a:solidFill>
              <a:latin typeface="Oxygen" panose="02000503000000000000" pitchFamily="2" charset="0"/>
            </a:endParaRPr>
          </a:p>
          <a:p>
            <a:r>
              <a:rPr lang="en-US" sz="3200" dirty="0" smtClean="0">
                <a:solidFill>
                  <a:schemeClr val="bg1"/>
                </a:solidFill>
                <a:latin typeface="Oxygen" panose="02000503000000000000" pitchFamily="2" charset="0"/>
              </a:rPr>
              <a:t>And </a:t>
            </a:r>
            <a:r>
              <a:rPr lang="en-US" sz="3200" dirty="0">
                <a:solidFill>
                  <a:schemeClr val="bg1"/>
                </a:solidFill>
                <a:latin typeface="Oxygen" panose="02000503000000000000" pitchFamily="2" charset="0"/>
              </a:rPr>
              <a:t>when He had taken the scroll, the four living creatures and the twenty-four elders fell down before the Lamb (Christ), each one holding a harp and golden bowls full of fragrant incense, which are the prayers of the saints (God’s people</a:t>
            </a:r>
            <a:r>
              <a:rPr lang="en-US" sz="3200" dirty="0" smtClean="0">
                <a:solidFill>
                  <a:schemeClr val="bg1"/>
                </a:solidFill>
                <a:latin typeface="Oxygen" panose="02000503000000000000" pitchFamily="2" charset="0"/>
              </a:rPr>
              <a:t>). Revelation 5:8 AMP </a:t>
            </a:r>
            <a:endParaRPr lang="en-US" sz="3200" dirty="0">
              <a:solidFill>
                <a:schemeClr val="bg1"/>
              </a:solidFill>
              <a:latin typeface="Oxygen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26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0003" y="-1857828"/>
            <a:ext cx="13193260" cy="1091760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06270" y="2788904"/>
            <a:ext cx="8074211" cy="3477875"/>
          </a:xfrm>
          <a:prstGeom prst="rect">
            <a:avLst/>
          </a:prstGeom>
          <a:solidFill>
            <a:schemeClr val="bg1">
              <a:alpha val="54000"/>
            </a:schemeClr>
          </a:solidFill>
          <a:effectLst>
            <a:softEdge rad="266700"/>
          </a:effectLst>
        </p:spPr>
        <p:txBody>
          <a:bodyPr wrap="square">
            <a:spAutoFit/>
          </a:bodyPr>
          <a:lstStyle/>
          <a:p>
            <a:pPr algn="r"/>
            <a:r>
              <a:rPr lang="en-US" sz="4400" b="1" dirty="0" smtClean="0">
                <a:latin typeface="Oxygen" panose="02000503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TEACHING &amp; </a:t>
            </a:r>
          </a:p>
          <a:p>
            <a:pPr algn="r"/>
            <a:r>
              <a:rPr lang="en-US" sz="4400" b="1" dirty="0" smtClean="0">
                <a:latin typeface="Oxygen" panose="02000503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ADMONISHING</a:t>
            </a:r>
          </a:p>
          <a:p>
            <a:pPr algn="r"/>
            <a:endParaRPr lang="en-US" sz="2400" dirty="0">
              <a:latin typeface="Oxygen" panose="02000503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r"/>
            <a:r>
              <a:rPr lang="en-US" sz="3600" dirty="0" smtClean="0">
                <a:latin typeface="Oxygen" panose="02000503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“teaching and admonishing one another in psalms and hymns and spiritual songs”</a:t>
            </a:r>
            <a:endParaRPr lang="en-US" sz="3600" dirty="0">
              <a:latin typeface="Oxygen" panose="02000503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89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0" y="0"/>
            <a:ext cx="12192000" cy="808074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579736" y="954959"/>
            <a:ext cx="4040178" cy="5078313"/>
          </a:xfrm>
          <a:prstGeom prst="rect">
            <a:avLst/>
          </a:prstGeom>
          <a:solidFill>
            <a:srgbClr val="F7F7F7">
              <a:alpha val="67000"/>
            </a:srgbClr>
          </a:solidFill>
          <a:ln w="19050">
            <a:noFill/>
          </a:ln>
          <a:effectLst>
            <a:softEdge rad="0"/>
          </a:effectLst>
        </p:spPr>
        <p:txBody>
          <a:bodyPr wrap="squar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- to impart or cause to know something or do something,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to instruct by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precept or example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to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teach students to think for themselves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55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1D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88673" y="-1"/>
            <a:ext cx="16446136" cy="92421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24001" y="3443067"/>
            <a:ext cx="8796774" cy="3016210"/>
          </a:xfrm>
          <a:prstGeom prst="rect">
            <a:avLst/>
          </a:prstGeom>
          <a:solidFill>
            <a:schemeClr val="bg1">
              <a:alpha val="40000"/>
            </a:schemeClr>
          </a:solidFill>
          <a:effectLst>
            <a:softEdge rad="279400"/>
          </a:effectLst>
        </p:spPr>
        <p:txBody>
          <a:bodyPr wrap="square">
            <a:spAutoFit/>
          </a:bodyPr>
          <a:lstStyle/>
          <a:p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 smtClean="0">
              <a:latin typeface="Oxygen" panose="02000503000000000000" pitchFamily="2" charset="0"/>
            </a:endParaRPr>
          </a:p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dmonish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-to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give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friendly earnest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advice, to cause to know the consequences of some action, to say something as a warning. </a:t>
            </a:r>
          </a:p>
          <a:p>
            <a:endParaRPr lang="en-US" sz="1400" dirty="0">
              <a:latin typeface="Oxygen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88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42822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84738" y="1144732"/>
            <a:ext cx="614758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b="1" dirty="0" smtClean="0">
                <a:solidFill>
                  <a:prstClr val="white"/>
                </a:solidFill>
                <a:latin typeface="Oxygen" panose="02000503000000000000" pitchFamily="2" charset="0"/>
              </a:rPr>
              <a:t>AUDIENCE OF ONE</a:t>
            </a:r>
          </a:p>
          <a:p>
            <a:pPr lvl="0"/>
            <a:endParaRPr lang="en-US" sz="4400" dirty="0">
              <a:solidFill>
                <a:prstClr val="white"/>
              </a:solidFill>
              <a:latin typeface="Oxygen" panose="02000503000000000000" pitchFamily="2" charset="0"/>
            </a:endParaRPr>
          </a:p>
          <a:p>
            <a:pPr lvl="0"/>
            <a:r>
              <a:rPr lang="en-US" sz="4400" dirty="0" smtClean="0">
                <a:solidFill>
                  <a:prstClr val="white"/>
                </a:solidFill>
                <a:latin typeface="Oxygen" panose="02000503000000000000" pitchFamily="2" charset="0"/>
              </a:rPr>
              <a:t>“singing </a:t>
            </a:r>
            <a:r>
              <a:rPr lang="en-US" sz="4400" dirty="0">
                <a:solidFill>
                  <a:prstClr val="white"/>
                </a:solidFill>
                <a:latin typeface="Oxygen" panose="02000503000000000000" pitchFamily="2" charset="0"/>
              </a:rPr>
              <a:t>with grace </a:t>
            </a:r>
            <a:endParaRPr lang="en-US" sz="4400" dirty="0" smtClean="0">
              <a:solidFill>
                <a:prstClr val="white"/>
              </a:solidFill>
              <a:latin typeface="Oxygen" panose="02000503000000000000" pitchFamily="2" charset="0"/>
            </a:endParaRPr>
          </a:p>
          <a:p>
            <a:pPr lvl="0"/>
            <a:r>
              <a:rPr lang="en-US" sz="4400" dirty="0" smtClean="0">
                <a:solidFill>
                  <a:prstClr val="white"/>
                </a:solidFill>
                <a:latin typeface="Oxygen" panose="02000503000000000000" pitchFamily="2" charset="0"/>
              </a:rPr>
              <a:t>in </a:t>
            </a:r>
            <a:r>
              <a:rPr lang="en-US" sz="4400" dirty="0">
                <a:solidFill>
                  <a:prstClr val="white"/>
                </a:solidFill>
                <a:latin typeface="Oxygen" panose="02000503000000000000" pitchFamily="2" charset="0"/>
              </a:rPr>
              <a:t>your hearts to </a:t>
            </a:r>
            <a:endParaRPr lang="en-US" sz="4400" dirty="0" smtClean="0">
              <a:solidFill>
                <a:prstClr val="white"/>
              </a:solidFill>
              <a:latin typeface="Oxygen" panose="02000503000000000000" pitchFamily="2" charset="0"/>
            </a:endParaRPr>
          </a:p>
          <a:p>
            <a:pPr lvl="0"/>
            <a:r>
              <a:rPr lang="en-US" sz="4400" dirty="0" smtClean="0">
                <a:solidFill>
                  <a:prstClr val="white"/>
                </a:solidFill>
                <a:latin typeface="Oxygen" panose="02000503000000000000" pitchFamily="2" charset="0"/>
              </a:rPr>
              <a:t>the Lord”</a:t>
            </a:r>
            <a:endParaRPr lang="en-US" sz="4400" dirty="0">
              <a:solidFill>
                <a:prstClr val="white"/>
              </a:solidFill>
              <a:latin typeface="Oxygen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06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9582" r="16771"/>
          <a:stretch/>
        </p:blipFill>
        <p:spPr>
          <a:xfrm>
            <a:off x="0" y="-49428"/>
            <a:ext cx="12192001" cy="76343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66652" y="698751"/>
            <a:ext cx="5297714" cy="5693866"/>
          </a:xfrm>
          <a:prstGeom prst="rect">
            <a:avLst/>
          </a:prstGeom>
          <a:solidFill>
            <a:srgbClr val="020202">
              <a:alpha val="30000"/>
            </a:srgbClr>
          </a:solidFill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Oxygen" panose="02000503000000000000" pitchFamily="2" charset="0"/>
              </a:rPr>
              <a:t>GOOD GIFTS</a:t>
            </a:r>
          </a:p>
          <a:p>
            <a:endParaRPr lang="en-US" sz="2400" dirty="0">
              <a:solidFill>
                <a:schemeClr val="bg1"/>
              </a:solidFill>
              <a:latin typeface="Oxygen" panose="02000503000000000000" pitchFamily="2" charset="0"/>
            </a:endParaRPr>
          </a:p>
          <a:p>
            <a:r>
              <a:rPr lang="en-US" sz="3600" dirty="0" smtClean="0">
                <a:solidFill>
                  <a:schemeClr val="bg1"/>
                </a:solidFill>
                <a:latin typeface="Oxygen" panose="02000503000000000000" pitchFamily="2" charset="0"/>
              </a:rPr>
              <a:t>Every </a:t>
            </a:r>
            <a:r>
              <a:rPr lang="en-US" sz="3600" dirty="0">
                <a:solidFill>
                  <a:schemeClr val="bg1"/>
                </a:solidFill>
                <a:latin typeface="Oxygen" panose="02000503000000000000" pitchFamily="2" charset="0"/>
              </a:rPr>
              <a:t>good gift and every perfect gift is from above, and cometh down from the Father of lights, with whom is no variableness, neither shadow of turning</a:t>
            </a:r>
            <a:r>
              <a:rPr lang="en-US" sz="3600" dirty="0" smtClean="0">
                <a:solidFill>
                  <a:schemeClr val="bg1"/>
                </a:solidFill>
                <a:latin typeface="Oxygen" panose="02000503000000000000" pitchFamily="2" charset="0"/>
              </a:rPr>
              <a:t>. James 1:17 </a:t>
            </a:r>
            <a:endParaRPr lang="en-US" sz="3600" dirty="0">
              <a:solidFill>
                <a:schemeClr val="bg1"/>
              </a:solidFill>
              <a:latin typeface="Oxygen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16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5559314" cy="87423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6942" y="953014"/>
            <a:ext cx="5069058" cy="4585871"/>
          </a:xfrm>
          <a:prstGeom prst="rect">
            <a:avLst/>
          </a:prstGeom>
          <a:solidFill>
            <a:srgbClr val="0A0A0A">
              <a:alpha val="31000"/>
            </a:srgbClr>
          </a:solidFill>
          <a:effectLst>
            <a:softEdge rad="342900"/>
          </a:effectLst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MINISTERS OF HIS GRACE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1 Peter 4:10 </a:t>
            </a:r>
            <a:r>
              <a:rPr lang="en-US" sz="3600" dirty="0">
                <a:solidFill>
                  <a:schemeClr val="bg1"/>
                </a:solidFill>
              </a:rPr>
              <a:t>As each one has received a gift, minister it to one another, as good stewards of the manifold grace of God. </a:t>
            </a:r>
          </a:p>
        </p:txBody>
      </p:sp>
    </p:spTree>
    <p:extLst>
      <p:ext uri="{BB962C8B-B14F-4D97-AF65-F5344CB8AC3E}">
        <p14:creationId xmlns:p14="http://schemas.microsoft.com/office/powerpoint/2010/main" val="324513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607" y="0"/>
            <a:ext cx="1220560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27314" y="612844"/>
            <a:ext cx="4934858" cy="5632311"/>
          </a:xfrm>
          <a:prstGeom prst="rect">
            <a:avLst/>
          </a:prstGeom>
          <a:solidFill>
            <a:srgbClr val="7E8687">
              <a:alpha val="31000"/>
            </a:srgbClr>
          </a:solidFill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PLAY SKILFULLY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3200" dirty="0" smtClean="0">
                <a:solidFill>
                  <a:schemeClr val="bg1"/>
                </a:solidFill>
              </a:rPr>
              <a:t>Psalm 33:1-3 </a:t>
            </a:r>
            <a:r>
              <a:rPr lang="en-US" sz="3200" dirty="0">
                <a:solidFill>
                  <a:schemeClr val="bg1"/>
                </a:solidFill>
              </a:rPr>
              <a:t>Rejoice in the Lord, O ye righteous: for praise is comely for the upright</a:t>
            </a:r>
            <a:r>
              <a:rPr lang="en-US" sz="3200" dirty="0" smtClean="0">
                <a:solidFill>
                  <a:schemeClr val="bg1"/>
                </a:solidFill>
              </a:rPr>
              <a:t>. Praise </a:t>
            </a:r>
            <a:r>
              <a:rPr lang="en-US" sz="3200" dirty="0">
                <a:solidFill>
                  <a:schemeClr val="bg1"/>
                </a:solidFill>
              </a:rPr>
              <a:t>the Lord with harp: sing unto him with the psaltery and an instrument of ten strings</a:t>
            </a:r>
            <a:r>
              <a:rPr lang="en-US" sz="3200" dirty="0" smtClean="0">
                <a:solidFill>
                  <a:schemeClr val="bg1"/>
                </a:solidFill>
              </a:rPr>
              <a:t>. Sing </a:t>
            </a:r>
            <a:r>
              <a:rPr lang="en-US" sz="3200" dirty="0">
                <a:solidFill>
                  <a:schemeClr val="bg1"/>
                </a:solidFill>
              </a:rPr>
              <a:t>unto him a new song; play skilfully with a loud noise.</a:t>
            </a:r>
          </a:p>
        </p:txBody>
      </p:sp>
    </p:spTree>
    <p:extLst>
      <p:ext uri="{BB962C8B-B14F-4D97-AF65-F5344CB8AC3E}">
        <p14:creationId xmlns:p14="http://schemas.microsoft.com/office/powerpoint/2010/main" val="278930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16566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736977" y="889843"/>
            <a:ext cx="5190566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600" b="1" dirty="0" smtClean="0">
                <a:solidFill>
                  <a:schemeClr val="bg1"/>
                </a:solidFill>
                <a:latin typeface="Oxygen" panose="02000503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THE WORD OF CHRIST</a:t>
            </a:r>
          </a:p>
          <a:p>
            <a:pPr algn="r"/>
            <a:endParaRPr lang="en-US" sz="3200" dirty="0">
              <a:solidFill>
                <a:schemeClr val="bg1"/>
              </a:solidFill>
              <a:latin typeface="Oxygen" panose="02000503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r"/>
            <a:r>
              <a:rPr lang="en-US" sz="3200" dirty="0" smtClean="0">
                <a:solidFill>
                  <a:schemeClr val="bg1"/>
                </a:solidFill>
                <a:latin typeface="Oxygen" panose="02000503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Let the </a:t>
            </a:r>
            <a:r>
              <a:rPr lang="en-US" sz="3200" b="1" dirty="0">
                <a:solidFill>
                  <a:srgbClr val="92D050"/>
                </a:solidFill>
                <a:latin typeface="Oxygen" panose="02000503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word</a:t>
            </a:r>
            <a:r>
              <a:rPr lang="en-US" sz="3200" dirty="0" smtClean="0">
                <a:solidFill>
                  <a:schemeClr val="bg1"/>
                </a:solidFill>
                <a:latin typeface="Oxygen" panose="02000503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of Christ dwell in you richly in all wisdom; teaching and admonishing one another in psalms and hymns and spiritual songs, singing with grace in your hearts to the Lord. Colossians 3:16</a:t>
            </a:r>
            <a:endParaRPr lang="en-US" sz="3200" dirty="0">
              <a:solidFill>
                <a:schemeClr val="bg1"/>
              </a:solidFill>
              <a:latin typeface="Oxygen" panose="02000503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76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0208" t="28240" r="33780" b="23611"/>
          <a:stretch/>
        </p:blipFill>
        <p:spPr>
          <a:xfrm rot="20909307">
            <a:off x="-771723" y="-1174750"/>
            <a:ext cx="13628568" cy="92456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12314" y="1706126"/>
            <a:ext cx="10111120" cy="4124206"/>
          </a:xfrm>
          <a:prstGeom prst="rect">
            <a:avLst/>
          </a:prstGeom>
          <a:solidFill>
            <a:srgbClr val="000C35">
              <a:alpha val="57000"/>
            </a:srgbClr>
          </a:solidFill>
          <a:effectLst>
            <a:softEdge rad="330200"/>
          </a:effectLst>
        </p:spPr>
        <p:txBody>
          <a:bodyPr wrap="square">
            <a:spAutoFit/>
          </a:bodyPr>
          <a:lstStyle/>
          <a:p>
            <a:pPr algn="r"/>
            <a:r>
              <a:rPr lang="en-US" sz="4800" b="1" dirty="0" smtClean="0">
                <a:solidFill>
                  <a:schemeClr val="bg1"/>
                </a:solidFill>
              </a:rPr>
              <a:t>THE </a:t>
            </a:r>
            <a:r>
              <a:rPr lang="en-US" sz="4800" b="1" dirty="0" smtClean="0">
                <a:solidFill>
                  <a:schemeClr val="bg1"/>
                </a:solidFill>
              </a:rPr>
              <a:t>ANOINTING</a:t>
            </a:r>
          </a:p>
          <a:p>
            <a:pPr algn="r"/>
            <a:endParaRPr lang="en-US" dirty="0">
              <a:solidFill>
                <a:schemeClr val="bg1"/>
              </a:solidFill>
            </a:endParaRPr>
          </a:p>
          <a:p>
            <a:pPr algn="r"/>
            <a:r>
              <a:rPr lang="en-US" sz="3200" dirty="0" smtClean="0">
                <a:solidFill>
                  <a:schemeClr val="bg1"/>
                </a:solidFill>
              </a:rPr>
              <a:t>Hebrews 1:9 </a:t>
            </a:r>
          </a:p>
          <a:p>
            <a:pPr algn="r"/>
            <a:endParaRPr lang="en-US" sz="3200" dirty="0">
              <a:solidFill>
                <a:schemeClr val="bg1"/>
              </a:solidFill>
            </a:endParaRPr>
          </a:p>
          <a:p>
            <a:pPr algn="r"/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Thou hast loved righteousness, and hated iniquity; therefore God, even thy God, hath anointed thee with the oil of gladness above thy fellows.</a:t>
            </a:r>
          </a:p>
          <a:p>
            <a:pPr algn="r"/>
            <a:endParaRPr lang="en-US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933015"/>
            <a:ext cx="12330953" cy="924821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54034" y="992776"/>
            <a:ext cx="948653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THE LORD THY GOD IN THE MIDST OF THEE</a:t>
            </a:r>
          </a:p>
          <a:p>
            <a:endParaRPr lang="en-US" sz="4000" dirty="0">
              <a:solidFill>
                <a:schemeClr val="bg1"/>
              </a:solidFill>
            </a:endParaRPr>
          </a:p>
          <a:p>
            <a:r>
              <a:rPr lang="en-US" sz="4000" dirty="0" smtClean="0">
                <a:solidFill>
                  <a:schemeClr val="bg1"/>
                </a:solidFill>
              </a:rPr>
              <a:t>The </a:t>
            </a:r>
            <a:r>
              <a:rPr lang="en-US" sz="4000" dirty="0">
                <a:solidFill>
                  <a:schemeClr val="bg1"/>
                </a:solidFill>
              </a:rPr>
              <a:t>Lord thy God in the midst of thee is mighty; he will save, he will rejoice over thee with joy; he will rest in his love, he will joy over thee with singing. </a:t>
            </a:r>
            <a:endParaRPr lang="en-US" sz="4000" dirty="0" smtClean="0">
              <a:solidFill>
                <a:schemeClr val="bg1"/>
              </a:solidFill>
            </a:endParaRPr>
          </a:p>
          <a:p>
            <a:endParaRPr lang="en-US" sz="4000" dirty="0">
              <a:solidFill>
                <a:schemeClr val="bg1"/>
              </a:solidFill>
            </a:endParaRPr>
          </a:p>
          <a:p>
            <a:pPr algn="r"/>
            <a:r>
              <a:rPr lang="en-US" sz="4000" dirty="0" smtClean="0">
                <a:solidFill>
                  <a:schemeClr val="bg1"/>
                </a:solidFill>
              </a:rPr>
              <a:t>Zephaniah </a:t>
            </a:r>
            <a:r>
              <a:rPr lang="en-US" sz="4000" dirty="0">
                <a:solidFill>
                  <a:schemeClr val="bg1"/>
                </a:solidFill>
              </a:rPr>
              <a:t>3:17</a:t>
            </a:r>
          </a:p>
        </p:txBody>
      </p:sp>
    </p:spTree>
    <p:extLst>
      <p:ext uri="{BB962C8B-B14F-4D97-AF65-F5344CB8AC3E}">
        <p14:creationId xmlns:p14="http://schemas.microsoft.com/office/powerpoint/2010/main" val="372791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3493"/>
            <a:ext cx="12192000" cy="818069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41294" y="528278"/>
            <a:ext cx="7404420" cy="615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I WOULD HAVE DESPAIRED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4000" dirty="0" smtClean="0">
                <a:solidFill>
                  <a:schemeClr val="bg1"/>
                </a:solidFill>
              </a:rPr>
              <a:t>I </a:t>
            </a:r>
            <a:r>
              <a:rPr lang="en-US" sz="4000" dirty="0">
                <a:solidFill>
                  <a:schemeClr val="bg1"/>
                </a:solidFill>
              </a:rPr>
              <a:t>would have despaired unless I had </a:t>
            </a:r>
            <a:r>
              <a:rPr lang="en-US" sz="4000" dirty="0" smtClean="0">
                <a:solidFill>
                  <a:schemeClr val="bg1"/>
                </a:solidFill>
              </a:rPr>
              <a:t>believed to see </a:t>
            </a:r>
            <a:r>
              <a:rPr lang="en-US" sz="4000" dirty="0">
                <a:solidFill>
                  <a:schemeClr val="bg1"/>
                </a:solidFill>
              </a:rPr>
              <a:t>the goodness of the </a:t>
            </a:r>
            <a:r>
              <a:rPr lang="en-US" sz="4000" dirty="0" smtClean="0">
                <a:solidFill>
                  <a:schemeClr val="bg1"/>
                </a:solidFill>
              </a:rPr>
              <a:t>Lord. 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4000" dirty="0" smtClean="0">
                <a:solidFill>
                  <a:schemeClr val="bg1"/>
                </a:solidFill>
              </a:rPr>
              <a:t>In </a:t>
            </a:r>
            <a:r>
              <a:rPr lang="en-US" sz="4000" dirty="0">
                <a:solidFill>
                  <a:schemeClr val="bg1"/>
                </a:solidFill>
              </a:rPr>
              <a:t>the land of the living. </a:t>
            </a:r>
            <a:endParaRPr lang="en-US" sz="4000" dirty="0" smtClean="0">
              <a:solidFill>
                <a:schemeClr val="bg1"/>
              </a:solidFill>
            </a:endParaRPr>
          </a:p>
          <a:p>
            <a:r>
              <a:rPr lang="en-US" sz="4000" dirty="0">
                <a:solidFill>
                  <a:schemeClr val="bg1"/>
                </a:solidFill>
              </a:rPr>
              <a:t>In the land of the living. </a:t>
            </a:r>
          </a:p>
          <a:p>
            <a:r>
              <a:rPr lang="en-US" sz="4000" dirty="0">
                <a:solidFill>
                  <a:schemeClr val="bg1"/>
                </a:solidFill>
              </a:rPr>
              <a:t>In the land of the </a:t>
            </a:r>
            <a:r>
              <a:rPr lang="en-US" sz="4000" dirty="0" smtClean="0">
                <a:solidFill>
                  <a:schemeClr val="bg1"/>
                </a:solidFill>
              </a:rPr>
              <a:t>living of the Lord.  </a:t>
            </a:r>
            <a:r>
              <a:rPr lang="en-US" sz="2000" dirty="0" smtClean="0">
                <a:solidFill>
                  <a:schemeClr val="bg1"/>
                </a:solidFill>
              </a:rPr>
              <a:t>   </a:t>
            </a:r>
          </a:p>
          <a:p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1400" dirty="0" smtClean="0">
                <a:solidFill>
                  <a:schemeClr val="bg1"/>
                </a:solidFill>
              </a:rPr>
              <a:t>                                                                          </a:t>
            </a:r>
            <a:r>
              <a:rPr lang="en-US" sz="4000" dirty="0" smtClean="0">
                <a:solidFill>
                  <a:schemeClr val="bg1"/>
                </a:solidFill>
              </a:rPr>
              <a:t>Psalm </a:t>
            </a:r>
            <a:r>
              <a:rPr lang="en-US" sz="4000" dirty="0">
                <a:solidFill>
                  <a:schemeClr val="bg1"/>
                </a:solidFill>
              </a:rPr>
              <a:t>27:13 NASB</a:t>
            </a:r>
          </a:p>
        </p:txBody>
      </p:sp>
    </p:spTree>
    <p:extLst>
      <p:ext uri="{BB962C8B-B14F-4D97-AF65-F5344CB8AC3E}">
        <p14:creationId xmlns:p14="http://schemas.microsoft.com/office/powerpoint/2010/main" val="126202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489" y="0"/>
            <a:ext cx="12282489" cy="817343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41725" y="362165"/>
            <a:ext cx="11150275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/>
              <a:t>I WILL CALL UPON THE LORD</a:t>
            </a:r>
          </a:p>
          <a:p>
            <a:endParaRPr lang="en-US" sz="1600" dirty="0" smtClean="0"/>
          </a:p>
          <a:p>
            <a:r>
              <a:rPr lang="en-US" sz="4000" dirty="0" smtClean="0"/>
              <a:t>I </a:t>
            </a:r>
            <a:r>
              <a:rPr lang="en-US" sz="4000" dirty="0"/>
              <a:t>will call upon the Lord, who is worthy to be </a:t>
            </a:r>
            <a:endParaRPr lang="en-US" sz="4000" dirty="0" smtClean="0"/>
          </a:p>
          <a:p>
            <a:r>
              <a:rPr lang="en-US" sz="4000" dirty="0" smtClean="0"/>
              <a:t>praised</a:t>
            </a:r>
            <a:r>
              <a:rPr lang="en-US" sz="4000" dirty="0"/>
              <a:t>: so shall I be saved from mine </a:t>
            </a:r>
            <a:r>
              <a:rPr lang="en-US" sz="4000" dirty="0" smtClean="0"/>
              <a:t>enemies.</a:t>
            </a:r>
          </a:p>
          <a:p>
            <a:endParaRPr lang="en-US" sz="1400" dirty="0" smtClean="0"/>
          </a:p>
          <a:p>
            <a:r>
              <a:rPr lang="en-US" sz="4000" dirty="0" smtClean="0"/>
              <a:t>The </a:t>
            </a:r>
            <a:r>
              <a:rPr lang="en-US" sz="4000" dirty="0"/>
              <a:t>Lord </a:t>
            </a:r>
            <a:r>
              <a:rPr lang="en-US" sz="4000" dirty="0" err="1"/>
              <a:t>liveth</a:t>
            </a:r>
            <a:r>
              <a:rPr lang="en-US" sz="4000" dirty="0"/>
              <a:t>; and blessed be my </a:t>
            </a:r>
            <a:endParaRPr lang="en-US" sz="4000" dirty="0" smtClean="0"/>
          </a:p>
          <a:p>
            <a:r>
              <a:rPr lang="en-US" sz="4000" dirty="0" smtClean="0"/>
              <a:t>rock</a:t>
            </a:r>
            <a:r>
              <a:rPr lang="en-US" sz="4000" dirty="0"/>
              <a:t>; and let the God of my </a:t>
            </a:r>
            <a:endParaRPr lang="en-US" sz="4000" dirty="0" smtClean="0"/>
          </a:p>
          <a:p>
            <a:r>
              <a:rPr lang="en-US" sz="4000" dirty="0" smtClean="0"/>
              <a:t>salvation be exalted.</a:t>
            </a:r>
          </a:p>
          <a:p>
            <a:endParaRPr lang="en-US" sz="2800" dirty="0"/>
          </a:p>
          <a:p>
            <a:r>
              <a:rPr lang="en-US" sz="3200" dirty="0" smtClean="0"/>
              <a:t>          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                                        </a:t>
            </a:r>
          </a:p>
          <a:p>
            <a:r>
              <a:rPr lang="en-US" sz="4000" dirty="0"/>
              <a:t> </a:t>
            </a:r>
            <a:r>
              <a:rPr lang="en-US" sz="4000" dirty="0" smtClean="0"/>
              <a:t>                                                             Psalm 18:3, 46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4822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163" r="1252" b="8220"/>
          <a:stretch/>
        </p:blipFill>
        <p:spPr>
          <a:xfrm>
            <a:off x="-2027043" y="-1"/>
            <a:ext cx="16914652" cy="72136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35199" y="856219"/>
            <a:ext cx="934720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4000" b="1" dirty="0" smtClean="0">
                <a:solidFill>
                  <a:schemeClr val="bg1"/>
                </a:solidFill>
              </a:rPr>
              <a:t>HOW LOVELY ARE THY DWELLING PLACES</a:t>
            </a:r>
          </a:p>
          <a:p>
            <a:pPr algn="r"/>
            <a:endParaRPr lang="en-US" sz="2800" b="1" dirty="0">
              <a:solidFill>
                <a:schemeClr val="bg1"/>
              </a:solidFill>
            </a:endParaRPr>
          </a:p>
          <a:p>
            <a:pPr algn="r"/>
            <a:r>
              <a:rPr lang="en-US" sz="4000" dirty="0" smtClean="0">
                <a:solidFill>
                  <a:schemeClr val="bg1"/>
                </a:solidFill>
              </a:rPr>
              <a:t>How </a:t>
            </a:r>
            <a:r>
              <a:rPr lang="en-US" sz="4000" dirty="0">
                <a:solidFill>
                  <a:schemeClr val="bg1"/>
                </a:solidFill>
              </a:rPr>
              <a:t>lovely are </a:t>
            </a:r>
            <a:r>
              <a:rPr lang="en-US" sz="4000" dirty="0" smtClean="0">
                <a:solidFill>
                  <a:schemeClr val="bg1"/>
                </a:solidFill>
              </a:rPr>
              <a:t>Thy </a:t>
            </a:r>
            <a:r>
              <a:rPr lang="en-US" sz="4000" dirty="0">
                <a:solidFill>
                  <a:schemeClr val="bg1"/>
                </a:solidFill>
              </a:rPr>
              <a:t>dwelling places</a:t>
            </a:r>
            <a:r>
              <a:rPr lang="en-US" sz="4000" dirty="0" smtClean="0">
                <a:solidFill>
                  <a:schemeClr val="bg1"/>
                </a:solidFill>
              </a:rPr>
              <a:t>, My </a:t>
            </a:r>
            <a:r>
              <a:rPr lang="en-US" sz="4000" dirty="0">
                <a:solidFill>
                  <a:schemeClr val="bg1"/>
                </a:solidFill>
              </a:rPr>
              <a:t>soul </a:t>
            </a:r>
            <a:r>
              <a:rPr lang="en-US" sz="4000" dirty="0" smtClean="0">
                <a:solidFill>
                  <a:schemeClr val="bg1"/>
                </a:solidFill>
              </a:rPr>
              <a:t>longs for </a:t>
            </a:r>
            <a:r>
              <a:rPr lang="en-US" sz="4000" dirty="0">
                <a:solidFill>
                  <a:schemeClr val="bg1"/>
                </a:solidFill>
              </a:rPr>
              <a:t>the courts of the Lord</a:t>
            </a:r>
            <a:r>
              <a:rPr lang="en-US" sz="4000" dirty="0" smtClean="0">
                <a:solidFill>
                  <a:schemeClr val="bg1"/>
                </a:solidFill>
              </a:rPr>
              <a:t>;</a:t>
            </a:r>
          </a:p>
          <a:p>
            <a:pPr algn="r"/>
            <a:endParaRPr lang="en-US" sz="2800" dirty="0">
              <a:solidFill>
                <a:schemeClr val="bg1"/>
              </a:solidFill>
            </a:endParaRPr>
          </a:p>
          <a:p>
            <a:pPr algn="r"/>
            <a:r>
              <a:rPr lang="en-US" sz="4000" dirty="0">
                <a:solidFill>
                  <a:schemeClr val="bg1"/>
                </a:solidFill>
              </a:rPr>
              <a:t>My heart and my flesh sing for joy to the living God</a:t>
            </a:r>
            <a:r>
              <a:rPr lang="en-US" sz="4000" dirty="0" smtClean="0">
                <a:solidFill>
                  <a:schemeClr val="bg1"/>
                </a:solidFill>
              </a:rPr>
              <a:t>. You are my </a:t>
            </a:r>
            <a:r>
              <a:rPr lang="en-US" sz="4000" dirty="0">
                <a:solidFill>
                  <a:schemeClr val="bg1"/>
                </a:solidFill>
              </a:rPr>
              <a:t>King and my </a:t>
            </a:r>
            <a:r>
              <a:rPr lang="en-US" sz="4000" dirty="0" smtClean="0">
                <a:solidFill>
                  <a:schemeClr val="bg1"/>
                </a:solidFill>
              </a:rPr>
              <a:t>God.</a:t>
            </a:r>
          </a:p>
          <a:p>
            <a:pPr algn="r"/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smtClean="0">
                <a:solidFill>
                  <a:schemeClr val="bg1"/>
                </a:solidFill>
              </a:rPr>
              <a:t>                                           </a:t>
            </a:r>
          </a:p>
          <a:p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smtClean="0">
                <a:solidFill>
                  <a:schemeClr val="bg1"/>
                </a:solidFill>
              </a:rPr>
              <a:t>                                                     Psalms 84:1-3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20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1400" b="5200"/>
          <a:stretch/>
        </p:blipFill>
        <p:spPr>
          <a:xfrm>
            <a:off x="0" y="-1279988"/>
            <a:ext cx="12192000" cy="81345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95421" y="604122"/>
            <a:ext cx="45207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PRAISE</a:t>
            </a:r>
            <a:endParaRPr lang="en-US" sz="96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95421" y="2403945"/>
            <a:ext cx="10227545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But </a:t>
            </a:r>
            <a:r>
              <a:rPr lang="en-US" sz="4400" dirty="0">
                <a:solidFill>
                  <a:schemeClr val="bg1"/>
                </a:solidFill>
              </a:rPr>
              <a:t>thou art holy, O thou that </a:t>
            </a:r>
            <a:r>
              <a:rPr lang="en-US" sz="4400" dirty="0" smtClean="0">
                <a:solidFill>
                  <a:schemeClr val="bg1"/>
                </a:solidFill>
              </a:rPr>
              <a:t>inhabits </a:t>
            </a:r>
            <a:r>
              <a:rPr lang="en-US" sz="4400" dirty="0">
                <a:solidFill>
                  <a:schemeClr val="bg1"/>
                </a:solidFill>
              </a:rPr>
              <a:t>the praises of Israel.	</a:t>
            </a:r>
            <a:r>
              <a:rPr lang="en-US" sz="4400" dirty="0" smtClean="0">
                <a:solidFill>
                  <a:schemeClr val="bg1"/>
                </a:solidFill>
              </a:rPr>
              <a:t>						         </a:t>
            </a:r>
          </a:p>
          <a:p>
            <a:r>
              <a:rPr lang="en-US" sz="4400" dirty="0">
                <a:solidFill>
                  <a:schemeClr val="bg1"/>
                </a:solidFill>
              </a:rPr>
              <a:t>	</a:t>
            </a:r>
            <a:r>
              <a:rPr lang="en-US" sz="4400" dirty="0" smtClean="0">
                <a:solidFill>
                  <a:schemeClr val="bg1"/>
                </a:solidFill>
              </a:rPr>
              <a:t>							Psalm 22:3</a:t>
            </a:r>
            <a:endParaRPr lang="en-US" sz="4400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97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43414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63042" y="1415665"/>
            <a:ext cx="839460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PRAISE GOD AT ALL TIMES</a:t>
            </a:r>
          </a:p>
          <a:p>
            <a:r>
              <a:rPr lang="en-US" sz="4000" dirty="0">
                <a:solidFill>
                  <a:schemeClr val="bg1"/>
                </a:solidFill>
              </a:rPr>
              <a:t>PRAISE AS A POINT OF ENTRY</a:t>
            </a:r>
          </a:p>
          <a:p>
            <a:r>
              <a:rPr lang="en-US" sz="4000" dirty="0">
                <a:solidFill>
                  <a:schemeClr val="bg1"/>
                </a:solidFill>
              </a:rPr>
              <a:t>PRAISE FROM THE HEART</a:t>
            </a:r>
          </a:p>
          <a:p>
            <a:r>
              <a:rPr lang="en-US" sz="4000" dirty="0" smtClean="0">
                <a:solidFill>
                  <a:schemeClr val="bg1"/>
                </a:solidFill>
              </a:rPr>
              <a:t>PRAISE </a:t>
            </a:r>
            <a:r>
              <a:rPr lang="en-US" sz="4000" dirty="0">
                <a:solidFill>
                  <a:schemeClr val="bg1"/>
                </a:solidFill>
              </a:rPr>
              <a:t>AS A SACRIFICE OR OFFERING</a:t>
            </a:r>
          </a:p>
          <a:p>
            <a:r>
              <a:rPr lang="en-US" sz="4000" dirty="0">
                <a:solidFill>
                  <a:schemeClr val="bg1"/>
                </a:solidFill>
              </a:rPr>
              <a:t>PRAISE AS A WEAPON OR A DEFENSE</a:t>
            </a:r>
          </a:p>
          <a:p>
            <a:r>
              <a:rPr lang="en-US" sz="4000" dirty="0" smtClean="0">
                <a:solidFill>
                  <a:schemeClr val="bg1"/>
                </a:solidFill>
              </a:rPr>
              <a:t>PRAISE </a:t>
            </a:r>
            <a:r>
              <a:rPr lang="en-US" sz="4000" dirty="0">
                <a:solidFill>
                  <a:schemeClr val="bg1"/>
                </a:solidFill>
              </a:rPr>
              <a:t>AS A </a:t>
            </a:r>
            <a:r>
              <a:rPr lang="en-US" sz="4000" dirty="0" smtClean="0">
                <a:solidFill>
                  <a:schemeClr val="bg1"/>
                </a:solidFill>
              </a:rPr>
              <a:t>WITNESS</a:t>
            </a:r>
            <a:endParaRPr lang="en-US" sz="4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79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11188"/>
            <a:ext cx="12192000" cy="913223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90251" y="1008529"/>
            <a:ext cx="8611497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PRAISE GOD AT ALL TIMES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3200" dirty="0" smtClean="0">
                <a:solidFill>
                  <a:schemeClr val="bg1"/>
                </a:solidFill>
              </a:rPr>
              <a:t>Psalm 34:1 I will bless the Lord at all times: his praise shall continually be in my mouth. 2 My soul shall make her boast in the Lord: the humble shall hear thereof, and be glad. 3 O magnify the Lord with me, and let us exalt his name together. 4 I sought the Lord, and he heard me, and delivered me from all my fears.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28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2046" y="-1398495"/>
            <a:ext cx="14737976" cy="110534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63272" y="1546411"/>
            <a:ext cx="904987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Bookman Old Style" panose="02050604050505020204" pitchFamily="18" charset="0"/>
              </a:rPr>
              <a:t>PRAISE AS A POINT OF ENTRY</a:t>
            </a:r>
          </a:p>
          <a:p>
            <a:endParaRPr lang="en-US" sz="3200" dirty="0" smtClean="0">
              <a:solidFill>
                <a:schemeClr val="bg1"/>
              </a:solidFill>
            </a:endParaRPr>
          </a:p>
          <a:p>
            <a:r>
              <a:rPr lang="en-US" sz="3200" dirty="0" smtClean="0">
                <a:solidFill>
                  <a:schemeClr val="bg1"/>
                </a:solidFill>
              </a:rPr>
              <a:t>Psalm 100:4 Enter into his gates with thanksgiving, and into his courts with praise: be thankful unto him, and bless his name.</a:t>
            </a:r>
          </a:p>
          <a:p>
            <a:endParaRPr lang="en-US" sz="3200" dirty="0" smtClean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55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13223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42565" y="1765349"/>
            <a:ext cx="790687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Bookman Old Style" panose="02050604050505020204" pitchFamily="18" charset="0"/>
              </a:rPr>
              <a:t>PRAISE FROM THE HEART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sz="3200" dirty="0" smtClean="0">
                <a:solidFill>
                  <a:schemeClr val="bg1"/>
                </a:solidFill>
              </a:rPr>
              <a:t>Psalm 86:12 I will praise thee, O Lord my God, with all my heart: and I will glorify thy name for evermore.</a:t>
            </a: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69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746941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14400" y="670397"/>
            <a:ext cx="6096000" cy="440120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Oxygen" panose="02000503000000000000" pitchFamily="2" charset="0"/>
              </a:rPr>
              <a:t>Matthew 4:4 But he answered and said, It is written, Man shall not live by bread alone, but by every </a:t>
            </a:r>
            <a:r>
              <a:rPr lang="en-US" sz="4000" b="1" dirty="0">
                <a:solidFill>
                  <a:srgbClr val="00B0F0"/>
                </a:solidFill>
                <a:latin typeface="Oxygen" panose="02000503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word</a:t>
            </a:r>
            <a:r>
              <a:rPr lang="en-US" sz="4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xygen" panose="02000503000000000000" pitchFamily="2" charset="0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Oxygen" panose="02000503000000000000" pitchFamily="2" charset="0"/>
              </a:rPr>
              <a:t>that </a:t>
            </a:r>
            <a:r>
              <a:rPr lang="en-US" sz="4000" dirty="0" err="1">
                <a:solidFill>
                  <a:schemeClr val="bg1"/>
                </a:solidFill>
                <a:latin typeface="Oxygen" panose="02000503000000000000" pitchFamily="2" charset="0"/>
              </a:rPr>
              <a:t>proceedeth</a:t>
            </a:r>
            <a:r>
              <a:rPr lang="en-US" sz="4000" dirty="0">
                <a:solidFill>
                  <a:schemeClr val="bg1"/>
                </a:solidFill>
                <a:latin typeface="Oxygen" panose="02000503000000000000" pitchFamily="2" charset="0"/>
              </a:rPr>
              <a:t> out of the mouth of God</a:t>
            </a:r>
            <a:r>
              <a:rPr lang="en-US" sz="4000" dirty="0" smtClean="0">
                <a:solidFill>
                  <a:schemeClr val="bg1"/>
                </a:solidFill>
                <a:latin typeface="Oxygen" panose="02000503000000000000" pitchFamily="2" charset="0"/>
              </a:rPr>
              <a:t>.</a:t>
            </a:r>
            <a:endParaRPr lang="en-US" sz="4000" dirty="0">
              <a:solidFill>
                <a:schemeClr val="bg1"/>
              </a:solidFill>
              <a:latin typeface="Oxygen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008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13665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69632" y="1777494"/>
            <a:ext cx="9243509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Bookman Old Style" panose="02050604050505020204" pitchFamily="18" charset="0"/>
              </a:rPr>
              <a:t>PRAISE AS A SACRIFICE </a:t>
            </a:r>
            <a:endParaRPr lang="en-US" sz="44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en-US" sz="4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OR </a:t>
            </a:r>
            <a:r>
              <a:rPr lang="en-US" sz="4400" dirty="0">
                <a:solidFill>
                  <a:schemeClr val="bg1"/>
                </a:solidFill>
                <a:latin typeface="Bookman Old Style" panose="02050604050505020204" pitchFamily="18" charset="0"/>
              </a:rPr>
              <a:t>OFFERING</a:t>
            </a:r>
          </a:p>
          <a:p>
            <a:endParaRPr lang="en-US" sz="1400" dirty="0"/>
          </a:p>
          <a:p>
            <a:r>
              <a:rPr lang="en-US" sz="3200" dirty="0">
                <a:solidFill>
                  <a:schemeClr val="bg1"/>
                </a:solidFill>
              </a:rPr>
              <a:t>Hebrews 13:15 By him therefore let us offer the sacrifice of praise to God continually, that is, the fruit of our lips giving thanks to his name.</a:t>
            </a:r>
          </a:p>
        </p:txBody>
      </p:sp>
    </p:spTree>
    <p:extLst>
      <p:ext uri="{BB962C8B-B14F-4D97-AF65-F5344CB8AC3E}">
        <p14:creationId xmlns:p14="http://schemas.microsoft.com/office/powerpoint/2010/main" val="216425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43414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44188" y="810548"/>
            <a:ext cx="8179741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Bookman Old Style" panose="02050604050505020204" pitchFamily="18" charset="0"/>
              </a:rPr>
              <a:t>PRAISE AS A WEAPON OR </a:t>
            </a:r>
            <a:endParaRPr lang="en-US" sz="44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en-US" sz="4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A </a:t>
            </a:r>
            <a:r>
              <a:rPr lang="en-US" sz="4400" dirty="0">
                <a:solidFill>
                  <a:schemeClr val="bg1"/>
                </a:solidFill>
                <a:latin typeface="Bookman Old Style" panose="02050604050505020204" pitchFamily="18" charset="0"/>
              </a:rPr>
              <a:t>DEFENSE</a:t>
            </a: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44188" y="2332391"/>
            <a:ext cx="8394895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2 Samuel 22:2 The Lord is my rock, and my fortress, and my deliverer; 3 The God of my rock; in him will I trust: he is my shield, and the horn of my salvation, my high tower, and my refuge, my </a:t>
            </a:r>
            <a:r>
              <a:rPr lang="en-US" sz="3200" dirty="0" err="1" smtClean="0">
                <a:solidFill>
                  <a:schemeClr val="bg1"/>
                </a:solidFill>
              </a:rPr>
              <a:t>saviour</a:t>
            </a:r>
            <a:r>
              <a:rPr lang="en-US" sz="3200" dirty="0" smtClean="0">
                <a:solidFill>
                  <a:schemeClr val="bg1"/>
                </a:solidFill>
              </a:rPr>
              <a:t>; thou </a:t>
            </a:r>
            <a:r>
              <a:rPr lang="en-US" sz="3200" dirty="0" err="1" smtClean="0">
                <a:solidFill>
                  <a:schemeClr val="bg1"/>
                </a:solidFill>
              </a:rPr>
              <a:t>savest</a:t>
            </a:r>
            <a:r>
              <a:rPr lang="en-US" sz="3200" dirty="0" smtClean="0">
                <a:solidFill>
                  <a:schemeClr val="bg1"/>
                </a:solidFill>
              </a:rPr>
              <a:t> me from violence. 4 I will call on the Lord, who is worthy to be praised: so shall I be saved from mine enemies. 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05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6140" y="-242048"/>
            <a:ext cx="13324157" cy="875403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07473" y="1822760"/>
            <a:ext cx="6853517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Bookman Old Style" panose="02050604050505020204" pitchFamily="18" charset="0"/>
              </a:rPr>
              <a:t>PRAISE AS A WITNESS</a:t>
            </a:r>
          </a:p>
          <a:p>
            <a:endParaRPr lang="en-US" dirty="0" smtClean="0"/>
          </a:p>
          <a:p>
            <a:endParaRPr lang="en-US" sz="1400" dirty="0" smtClean="0">
              <a:solidFill>
                <a:schemeClr val="bg1"/>
              </a:solidFill>
            </a:endParaRPr>
          </a:p>
          <a:p>
            <a:r>
              <a:rPr lang="en-US" sz="3200" dirty="0" smtClean="0">
                <a:solidFill>
                  <a:schemeClr val="bg1"/>
                </a:solidFill>
              </a:rPr>
              <a:t>Psalm 108:3 I will praise thee, O Lord, among the people: and I will sing praises unto thee among the nations.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32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214109" cy="71700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85029" y="1967974"/>
            <a:ext cx="761999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n w="3175">
                  <a:noFill/>
                </a:ln>
              </a:rPr>
              <a:t>Matthew 8:8 The centurion answered and said, Lord, I am not worthy that thou </a:t>
            </a:r>
            <a:r>
              <a:rPr lang="en-US" sz="4000" dirty="0" err="1">
                <a:ln w="3175">
                  <a:noFill/>
                </a:ln>
              </a:rPr>
              <a:t>shouldest</a:t>
            </a:r>
            <a:r>
              <a:rPr lang="en-US" sz="4000" dirty="0">
                <a:ln w="3175">
                  <a:noFill/>
                </a:ln>
              </a:rPr>
              <a:t> come under my roof: but speak the </a:t>
            </a:r>
            <a:r>
              <a:rPr lang="en-US" sz="4000" b="1" dirty="0">
                <a:solidFill>
                  <a:schemeClr val="bg1"/>
                </a:solidFill>
                <a:latin typeface="Oxygen" panose="02000503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word </a:t>
            </a:r>
            <a:r>
              <a:rPr lang="en-US" sz="4000" dirty="0">
                <a:ln w="3175">
                  <a:noFill/>
                </a:ln>
              </a:rPr>
              <a:t>only, and my servant shall be healed.</a:t>
            </a:r>
          </a:p>
        </p:txBody>
      </p:sp>
    </p:spTree>
    <p:extLst>
      <p:ext uri="{BB962C8B-B14F-4D97-AF65-F5344CB8AC3E}">
        <p14:creationId xmlns:p14="http://schemas.microsoft.com/office/powerpoint/2010/main" val="319840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5648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10595" y="2133769"/>
            <a:ext cx="8331201" cy="3170099"/>
          </a:xfrm>
          <a:prstGeom prst="rect">
            <a:avLst/>
          </a:prstGeom>
          <a:solidFill>
            <a:srgbClr val="3F1604">
              <a:alpha val="29000"/>
            </a:srgbClr>
          </a:solidFill>
          <a:effectLst>
            <a:softEdge rad="215900"/>
          </a:effectLst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Oxygen" panose="02000503000000000000" pitchFamily="2" charset="0"/>
              </a:rPr>
              <a:t>Matthew 8:16 When the even was come, they brought unto him many that were possessed with devils: and he cast out the spirits with his </a:t>
            </a:r>
            <a:r>
              <a:rPr lang="en-US" sz="4000" b="1" dirty="0">
                <a:solidFill>
                  <a:srgbClr val="FFFF00"/>
                </a:solidFill>
                <a:latin typeface="Oxygen" panose="02000503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word,</a:t>
            </a:r>
            <a:r>
              <a:rPr lang="en-US" sz="3200" b="1" dirty="0">
                <a:solidFill>
                  <a:srgbClr val="FF0000"/>
                </a:solidFill>
                <a:latin typeface="Oxygen" panose="02000503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Oxygen" panose="02000503000000000000" pitchFamily="2" charset="0"/>
              </a:rPr>
              <a:t>and healed all that were sick:</a:t>
            </a:r>
          </a:p>
        </p:txBody>
      </p:sp>
    </p:spTree>
    <p:extLst>
      <p:ext uri="{BB962C8B-B14F-4D97-AF65-F5344CB8AC3E}">
        <p14:creationId xmlns:p14="http://schemas.microsoft.com/office/powerpoint/2010/main" val="145227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27429"/>
          <a:stretch/>
        </p:blipFill>
        <p:spPr>
          <a:xfrm>
            <a:off x="-3497943" y="-1770743"/>
            <a:ext cx="15951199" cy="882468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28075" y="500855"/>
            <a:ext cx="296091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4400" dirty="0">
                <a:solidFill>
                  <a:schemeClr val="bg1"/>
                </a:solidFill>
              </a:rPr>
              <a:t>Mark 13:31 Heaven and earth shall pass away: but my </a:t>
            </a:r>
            <a:r>
              <a:rPr lang="en-US" sz="4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words</a:t>
            </a:r>
            <a:r>
              <a:rPr lang="en-US" sz="4400" dirty="0">
                <a:solidFill>
                  <a:schemeClr val="bg1"/>
                </a:solidFill>
              </a:rPr>
              <a:t> shall not pass away.</a:t>
            </a:r>
          </a:p>
        </p:txBody>
      </p:sp>
    </p:spTree>
    <p:extLst>
      <p:ext uri="{BB962C8B-B14F-4D97-AF65-F5344CB8AC3E}">
        <p14:creationId xmlns:p14="http://schemas.microsoft.com/office/powerpoint/2010/main" val="172795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1" t="8691" r="-741" b="10321"/>
          <a:stretch/>
        </p:blipFill>
        <p:spPr>
          <a:xfrm>
            <a:off x="0" y="0"/>
            <a:ext cx="14463132" cy="872041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01859" y="668996"/>
            <a:ext cx="1115678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Luke 5:1 And it came to pass, that, as the people pressed upon him to hear the </a:t>
            </a:r>
            <a:r>
              <a:rPr lang="en-US" sz="44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word</a:t>
            </a:r>
            <a:r>
              <a:rPr lang="en-US" sz="4400" dirty="0">
                <a:solidFill>
                  <a:schemeClr val="bg1"/>
                </a:solidFill>
              </a:rPr>
              <a:t> of </a:t>
            </a:r>
            <a:r>
              <a:rPr lang="en-US" sz="4400" dirty="0" smtClean="0">
                <a:solidFill>
                  <a:schemeClr val="bg1"/>
                </a:solidFill>
              </a:rPr>
              <a:t>God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72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39724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25005" y="1044076"/>
            <a:ext cx="6638836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b="1" dirty="0" smtClean="0">
                <a:solidFill>
                  <a:prstClr val="white"/>
                </a:solidFill>
                <a:latin typeface="Oxygen" panose="02000503000000000000" pitchFamily="2" charset="0"/>
              </a:rPr>
              <a:t>PRAYER TAPS INTO </a:t>
            </a:r>
          </a:p>
          <a:p>
            <a:pPr lvl="0"/>
            <a:r>
              <a:rPr lang="en-US" sz="4400" b="1" dirty="0" smtClean="0">
                <a:solidFill>
                  <a:prstClr val="white"/>
                </a:solidFill>
                <a:latin typeface="Oxygen" panose="02000503000000000000" pitchFamily="2" charset="0"/>
              </a:rPr>
              <a:t>HEAVENS SYMPHONY</a:t>
            </a:r>
            <a:endParaRPr lang="en-US" sz="4400" b="1" dirty="0">
              <a:solidFill>
                <a:prstClr val="white"/>
              </a:solidFill>
              <a:latin typeface="Oxygen" panose="02000503000000000000" pitchFamily="2" charset="0"/>
            </a:endParaRP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endParaRPr lang="en-US" sz="4000" dirty="0" smtClean="0">
              <a:solidFill>
                <a:schemeClr val="bg1"/>
              </a:solidFill>
            </a:endParaRPr>
          </a:p>
          <a:p>
            <a:r>
              <a:rPr lang="en-US" sz="4000" dirty="0" smtClean="0">
                <a:solidFill>
                  <a:schemeClr val="bg1"/>
                </a:solidFill>
              </a:rPr>
              <a:t>1 </a:t>
            </a:r>
            <a:r>
              <a:rPr lang="en-US" sz="4000" dirty="0">
                <a:solidFill>
                  <a:schemeClr val="bg1"/>
                </a:solidFill>
              </a:rPr>
              <a:t>Thessalonians </a:t>
            </a:r>
            <a:r>
              <a:rPr lang="en-US" sz="4000" dirty="0" smtClean="0">
                <a:solidFill>
                  <a:schemeClr val="bg1"/>
                </a:solidFill>
              </a:rPr>
              <a:t>5:17 </a:t>
            </a:r>
          </a:p>
          <a:p>
            <a:endParaRPr lang="en-US" sz="4000" dirty="0">
              <a:solidFill>
                <a:schemeClr val="bg1"/>
              </a:solidFill>
            </a:endParaRPr>
          </a:p>
          <a:p>
            <a:r>
              <a:rPr lang="en-US" sz="4000" dirty="0" smtClean="0">
                <a:solidFill>
                  <a:schemeClr val="bg1"/>
                </a:solidFill>
              </a:rPr>
              <a:t>Pray without </a:t>
            </a:r>
            <a:r>
              <a:rPr lang="en-US" sz="4000" dirty="0" smtClean="0">
                <a:solidFill>
                  <a:schemeClr val="bg1"/>
                </a:solidFill>
              </a:rPr>
              <a:t>c</a:t>
            </a:r>
            <a:r>
              <a:rPr lang="en-US" sz="4000" dirty="0" smtClean="0">
                <a:solidFill>
                  <a:schemeClr val="bg1"/>
                </a:solidFill>
              </a:rPr>
              <a:t>easing</a:t>
            </a:r>
            <a:endParaRPr lang="en-US" sz="4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17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03821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2417633" y="2762060"/>
            <a:ext cx="876819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PRAYING ALWAYS WITH ALL PRAYER 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3200" dirty="0" smtClean="0">
                <a:solidFill>
                  <a:schemeClr val="bg1"/>
                </a:solidFill>
              </a:rPr>
              <a:t>Ephesians 6:18 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3200" dirty="0" smtClean="0">
                <a:solidFill>
                  <a:schemeClr val="bg1"/>
                </a:solidFill>
              </a:rPr>
              <a:t>Praying </a:t>
            </a:r>
            <a:r>
              <a:rPr lang="en-US" sz="3200" dirty="0">
                <a:solidFill>
                  <a:schemeClr val="bg1"/>
                </a:solidFill>
              </a:rPr>
              <a:t>always with all prayer and supplication in the Spirit, and watching thereunto with all perseverance and supplication for all saints</a:t>
            </a:r>
            <a:r>
              <a:rPr lang="en-US" sz="3200" dirty="0" smtClean="0">
                <a:solidFill>
                  <a:schemeClr val="bg1"/>
                </a:solidFill>
              </a:rPr>
              <a:t>;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03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10082</TotalTime>
  <Words>1138</Words>
  <Application>Microsoft Office PowerPoint</Application>
  <PresentationFormat>Widescreen</PresentationFormat>
  <Paragraphs>127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Arial</vt:lpstr>
      <vt:lpstr>Book Antiqua</vt:lpstr>
      <vt:lpstr>Bookman Old Style</vt:lpstr>
      <vt:lpstr>Calibri</vt:lpstr>
      <vt:lpstr>Calibri Light</vt:lpstr>
      <vt:lpstr>Ebrima</vt:lpstr>
      <vt:lpstr>Felix Titling</vt:lpstr>
      <vt:lpstr>Oxygen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SOULUTIONS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Chuck Coggins</dc:creator>
  <cp:lastModifiedBy>Chuck Coggins</cp:lastModifiedBy>
  <cp:revision>88</cp:revision>
  <dcterms:created xsi:type="dcterms:W3CDTF">2019-08-31T15:39:31Z</dcterms:created>
  <dcterms:modified xsi:type="dcterms:W3CDTF">2019-09-11T18:14:50Z</dcterms:modified>
</cp:coreProperties>
</file>