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305" r:id="rId4"/>
    <p:sldId id="296" r:id="rId5"/>
    <p:sldId id="258" r:id="rId6"/>
    <p:sldId id="276" r:id="rId7"/>
    <p:sldId id="312" r:id="rId8"/>
    <p:sldId id="313" r:id="rId9"/>
    <p:sldId id="311" r:id="rId10"/>
    <p:sldId id="259" r:id="rId11"/>
    <p:sldId id="261" r:id="rId12"/>
    <p:sldId id="278" r:id="rId13"/>
    <p:sldId id="274" r:id="rId14"/>
    <p:sldId id="270" r:id="rId15"/>
    <p:sldId id="298" r:id="rId16"/>
    <p:sldId id="310"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4C2C"/>
    <a:srgbClr val="A0581B"/>
    <a:srgbClr val="1D1208"/>
    <a:srgbClr val="253460"/>
    <a:srgbClr val="13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73" d="100"/>
          <a:sy n="73" d="100"/>
        </p:scale>
        <p:origin x="5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88D2C3-9D6C-4BC9-B9D6-C2362B3994C4}"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402690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8D2C3-9D6C-4BC9-B9D6-C2362B3994C4}"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134989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8D2C3-9D6C-4BC9-B9D6-C2362B3994C4}"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294784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8D2C3-9D6C-4BC9-B9D6-C2362B3994C4}"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66437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8D2C3-9D6C-4BC9-B9D6-C2362B3994C4}"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134228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8D2C3-9D6C-4BC9-B9D6-C2362B3994C4}"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358985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88D2C3-9D6C-4BC9-B9D6-C2362B3994C4}"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260314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88D2C3-9D6C-4BC9-B9D6-C2362B3994C4}"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179623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8D2C3-9D6C-4BC9-B9D6-C2362B3994C4}"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52146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8D2C3-9D6C-4BC9-B9D6-C2362B3994C4}"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75774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8D2C3-9D6C-4BC9-B9D6-C2362B3994C4}"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1D6F9-6E77-4447-AE82-158F5065A09D}" type="slidenum">
              <a:rPr lang="en-US" smtClean="0"/>
              <a:t>‹#›</a:t>
            </a:fld>
            <a:endParaRPr lang="en-US"/>
          </a:p>
        </p:txBody>
      </p:sp>
    </p:spTree>
    <p:extLst>
      <p:ext uri="{BB962C8B-B14F-4D97-AF65-F5344CB8AC3E}">
        <p14:creationId xmlns:p14="http://schemas.microsoft.com/office/powerpoint/2010/main" val="255420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8D2C3-9D6C-4BC9-B9D6-C2362B3994C4}" type="datetimeFigureOut">
              <a:rPr lang="en-US" smtClean="0"/>
              <a:t>9/15/2019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1D6F9-6E77-4447-AE82-158F5065A09D}" type="slidenum">
              <a:rPr lang="en-US" smtClean="0"/>
              <a:t>‹#›</a:t>
            </a:fld>
            <a:endParaRPr lang="en-US"/>
          </a:p>
        </p:txBody>
      </p:sp>
    </p:spTree>
    <p:extLst>
      <p:ext uri="{BB962C8B-B14F-4D97-AF65-F5344CB8AC3E}">
        <p14:creationId xmlns:p14="http://schemas.microsoft.com/office/powerpoint/2010/main" val="8096452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11756571" cy="7234813"/>
          </a:xfrm>
          <a:prstGeom prst="rect">
            <a:avLst/>
          </a:prstGeom>
        </p:spPr>
      </p:pic>
      <p:sp>
        <p:nvSpPr>
          <p:cNvPr id="2" name="Rectangle 1"/>
          <p:cNvSpPr/>
          <p:nvPr/>
        </p:nvSpPr>
        <p:spPr>
          <a:xfrm>
            <a:off x="9029240" y="2149480"/>
            <a:ext cx="2116285" cy="769441"/>
          </a:xfrm>
          <a:prstGeom prst="rect">
            <a:avLst/>
          </a:prstGeom>
        </p:spPr>
        <p:txBody>
          <a:bodyPr wrap="none">
            <a:spAutoFit/>
          </a:bodyPr>
          <a:lstStyle/>
          <a:p>
            <a:pPr lvl="0"/>
            <a:r>
              <a:rPr lang="en-US" sz="4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Jude 3:3</a:t>
            </a:r>
          </a:p>
        </p:txBody>
      </p:sp>
      <p:sp>
        <p:nvSpPr>
          <p:cNvPr id="6" name="Rectangle 5"/>
          <p:cNvSpPr/>
          <p:nvPr/>
        </p:nvSpPr>
        <p:spPr>
          <a:xfrm>
            <a:off x="6980351" y="579820"/>
            <a:ext cx="5404064" cy="1569660"/>
          </a:xfrm>
          <a:prstGeom prst="rect">
            <a:avLst/>
          </a:prstGeom>
        </p:spPr>
        <p:txBody>
          <a:bodyPr wrap="square">
            <a:spAutoFit/>
          </a:bodyPr>
          <a:lstStyle/>
          <a:p>
            <a:r>
              <a:rPr lang="en-US" sz="4800" b="1" dirty="0" smtClean="0">
                <a:latin typeface="Arial Black" panose="020B0A04020102020204" pitchFamily="34" charset="0"/>
                <a:ea typeface="Calibri" panose="020F0502020204030204" pitchFamily="34" charset="0"/>
                <a:cs typeface="Times New Roman" panose="02020603050405020304" pitchFamily="18" charset="0"/>
              </a:rPr>
              <a:t>ARE YOU A CONTENDER?</a:t>
            </a:r>
            <a:endParaRPr lang="en-US" sz="40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857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709"/>
          <a:stretch/>
        </p:blipFill>
        <p:spPr>
          <a:xfrm>
            <a:off x="1955134" y="0"/>
            <a:ext cx="12208150" cy="6858000"/>
          </a:xfrm>
          <a:prstGeom prst="rect">
            <a:avLst/>
          </a:prstGeom>
          <a:noFill/>
        </p:spPr>
      </p:pic>
      <p:sp>
        <p:nvSpPr>
          <p:cNvPr id="4" name="Rectangle 3"/>
          <p:cNvSpPr/>
          <p:nvPr/>
        </p:nvSpPr>
        <p:spPr>
          <a:xfrm>
            <a:off x="775746" y="511243"/>
            <a:ext cx="6786197" cy="6524863"/>
          </a:xfrm>
          <a:prstGeom prst="rect">
            <a:avLst/>
          </a:prstGeom>
          <a:solidFill>
            <a:schemeClr val="bg1">
              <a:alpha val="61000"/>
            </a:schemeClr>
          </a:solidFill>
          <a:effectLst>
            <a:softEdge rad="228600"/>
          </a:effectLst>
        </p:spPr>
        <p:txBody>
          <a:bodyPr wrap="square">
            <a:spAutoFit/>
          </a:bodyPr>
          <a:lstStyle/>
          <a:p>
            <a:r>
              <a:rPr lang="en-US" sz="3800" dirty="0" smtClean="0">
                <a:latin typeface="Calibri" panose="020F0502020204030204" pitchFamily="34" charset="0"/>
                <a:ea typeface="Calibri" panose="020F0502020204030204" pitchFamily="34" charset="0"/>
                <a:cs typeface="Times New Roman" panose="02020603050405020304" pitchFamily="18" charset="0"/>
              </a:rPr>
              <a:t>Hebrews 11:32 Who </a:t>
            </a:r>
            <a:r>
              <a:rPr lang="en-US" sz="3800" dirty="0">
                <a:latin typeface="Calibri" panose="020F0502020204030204" pitchFamily="34" charset="0"/>
                <a:ea typeface="Calibri" panose="020F0502020204030204" pitchFamily="34" charset="0"/>
                <a:cs typeface="Times New Roman" panose="02020603050405020304" pitchFamily="18" charset="0"/>
              </a:rPr>
              <a:t>through faith subdued kingdoms, wrought righteousness, obtained promises, stopped the mouths of lions. Quenched the violence of fire, escaped the edge of the sword, out of weakness were made strong, waxed valiant in </a:t>
            </a:r>
            <a:r>
              <a:rPr lang="en-US" sz="38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fight,</a:t>
            </a:r>
            <a:r>
              <a:rPr lang="en-US" sz="3800" dirty="0">
                <a:latin typeface="Calibri" panose="020F0502020204030204" pitchFamily="34" charset="0"/>
                <a:ea typeface="Calibri" panose="020F0502020204030204" pitchFamily="34" charset="0"/>
                <a:cs typeface="Times New Roman" panose="02020603050405020304" pitchFamily="18" charset="0"/>
              </a:rPr>
              <a:t> turned to flight the </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r>
              <a:rPr lang="en-US" sz="3800" dirty="0" smtClean="0">
                <a:latin typeface="Calibri" panose="020F0502020204030204" pitchFamily="34" charset="0"/>
                <a:ea typeface="Calibri" panose="020F0502020204030204" pitchFamily="34" charset="0"/>
                <a:cs typeface="Times New Roman" panose="02020603050405020304" pitchFamily="18" charset="0"/>
              </a:rPr>
              <a:t>armies </a:t>
            </a:r>
            <a:r>
              <a:rPr lang="en-US" sz="3800" dirty="0">
                <a:latin typeface="Calibri" panose="020F0502020204030204" pitchFamily="34" charset="0"/>
                <a:ea typeface="Calibri" panose="020F0502020204030204" pitchFamily="34" charset="0"/>
                <a:cs typeface="Times New Roman" panose="02020603050405020304" pitchFamily="18" charset="0"/>
              </a:rPr>
              <a:t>of the aliens.	</a:t>
            </a:r>
            <a:endParaRPr lang="en-US" sz="38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493019" y="5463165"/>
            <a:ext cx="4944238" cy="1107996"/>
          </a:xfrm>
          <a:prstGeom prst="rect">
            <a:avLst/>
          </a:prstGeom>
          <a:solidFill>
            <a:schemeClr val="bg1">
              <a:alpha val="46000"/>
            </a:schemeClr>
          </a:solidFill>
          <a:effectLst>
            <a:softEdge rad="127000"/>
          </a:effectLst>
        </p:spPr>
        <p:txBody>
          <a:bodyPr wrap="square">
            <a:spAutoFit/>
          </a:bodyPr>
          <a:lstStyle/>
          <a:p>
            <a:r>
              <a:rPr lang="en-US" sz="6600" b="1" dirty="0" smtClean="0">
                <a:latin typeface="Arial Black" panose="020B0A04020102020204" pitchFamily="34" charset="0"/>
                <a:ea typeface="Calibri" panose="020F0502020204030204" pitchFamily="34" charset="0"/>
                <a:cs typeface="Times New Roman" panose="02020603050405020304" pitchFamily="18" charset="0"/>
              </a:rPr>
              <a:t>WE FIGHT         </a:t>
            </a:r>
            <a:endParaRPr lang="en-US" sz="6600" b="1" dirty="0">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903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7944"/>
          <a:stretch/>
        </p:blipFill>
        <p:spPr>
          <a:xfrm>
            <a:off x="2757706" y="838008"/>
            <a:ext cx="12192008" cy="6858000"/>
          </a:xfrm>
          <a:prstGeom prst="rect">
            <a:avLst/>
          </a:prstGeom>
          <a:effectLst>
            <a:softEdge rad="393700"/>
          </a:effectLst>
        </p:spPr>
      </p:pic>
      <p:sp>
        <p:nvSpPr>
          <p:cNvPr id="5" name="Rectangle 4"/>
          <p:cNvSpPr/>
          <p:nvPr/>
        </p:nvSpPr>
        <p:spPr>
          <a:xfrm>
            <a:off x="911182" y="670901"/>
            <a:ext cx="8102186" cy="5016758"/>
          </a:xfrm>
          <a:prstGeom prst="rect">
            <a:avLst/>
          </a:prstGeom>
          <a:solidFill>
            <a:schemeClr val="bg1">
              <a:alpha val="56000"/>
            </a:schemeClr>
          </a:solidFill>
          <a:effectLst>
            <a:softEdge rad="901700"/>
          </a:effectLst>
        </p:spPr>
        <p:txBody>
          <a:bodyPr wrap="square">
            <a:spAutoFit/>
          </a:bodyPr>
          <a:lstStyle/>
          <a:p>
            <a:r>
              <a:rPr lang="en-US" sz="4000" dirty="0">
                <a:latin typeface="Calibri" panose="020F0502020204030204" pitchFamily="34" charset="0"/>
                <a:ea typeface="Calibri" panose="020F0502020204030204" pitchFamily="34" charset="0"/>
                <a:cs typeface="Times New Roman" panose="02020603050405020304" pitchFamily="18" charset="0"/>
              </a:rPr>
              <a:t>1 Timothy 6:12 Fight the good fight for the true faith. Hold tightly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r>
              <a:rPr lang="en-US" sz="4000" dirty="0" smtClean="0">
                <a:latin typeface="Calibri" panose="020F0502020204030204" pitchFamily="34" charset="0"/>
                <a:ea typeface="Calibri" panose="020F0502020204030204" pitchFamily="34" charset="0"/>
                <a:cs typeface="Times New Roman" panose="02020603050405020304" pitchFamily="18" charset="0"/>
              </a:rPr>
              <a:t>to </a:t>
            </a:r>
            <a:r>
              <a:rPr lang="en-US" sz="4000" dirty="0">
                <a:latin typeface="Calibri" panose="020F0502020204030204" pitchFamily="34" charset="0"/>
                <a:ea typeface="Calibri" panose="020F0502020204030204" pitchFamily="34" charset="0"/>
                <a:cs typeface="Times New Roman" panose="02020603050405020304" pitchFamily="18" charset="0"/>
              </a:rPr>
              <a:t>the eternal life to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r>
              <a:rPr lang="en-US" sz="4000" dirty="0" smtClean="0">
                <a:latin typeface="Calibri" panose="020F0502020204030204" pitchFamily="34" charset="0"/>
                <a:ea typeface="Calibri" panose="020F0502020204030204" pitchFamily="34" charset="0"/>
                <a:cs typeface="Times New Roman" panose="02020603050405020304" pitchFamily="18" charset="0"/>
              </a:rPr>
              <a:t>which </a:t>
            </a:r>
            <a:r>
              <a:rPr lang="en-US" sz="4000" dirty="0">
                <a:latin typeface="Calibri" panose="020F0502020204030204" pitchFamily="34" charset="0"/>
                <a:ea typeface="Calibri" panose="020F0502020204030204" pitchFamily="34" charset="0"/>
                <a:cs typeface="Times New Roman" panose="02020603050405020304" pitchFamily="18" charset="0"/>
              </a:rPr>
              <a:t>God has called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r>
              <a:rPr lang="en-US" sz="4000" dirty="0" smtClean="0">
                <a:latin typeface="Calibri" panose="020F0502020204030204" pitchFamily="34" charset="0"/>
                <a:ea typeface="Calibri" panose="020F0502020204030204" pitchFamily="34" charset="0"/>
                <a:cs typeface="Times New Roman" panose="02020603050405020304" pitchFamily="18" charset="0"/>
              </a:rPr>
              <a:t>you</a:t>
            </a:r>
            <a:r>
              <a:rPr lang="en-US" sz="4000" dirty="0">
                <a:latin typeface="Calibri" panose="020F0502020204030204" pitchFamily="34" charset="0"/>
                <a:ea typeface="Calibri" panose="020F0502020204030204" pitchFamily="34" charset="0"/>
                <a:cs typeface="Times New Roman" panose="02020603050405020304" pitchFamily="18" charset="0"/>
              </a:rPr>
              <a:t>, which you have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r>
              <a:rPr lang="en-US" sz="4000" dirty="0" smtClean="0">
                <a:latin typeface="Calibri" panose="020F0502020204030204" pitchFamily="34" charset="0"/>
                <a:ea typeface="Calibri" panose="020F0502020204030204" pitchFamily="34" charset="0"/>
                <a:cs typeface="Times New Roman" panose="02020603050405020304" pitchFamily="18" charset="0"/>
              </a:rPr>
              <a:t>declared </a:t>
            </a:r>
            <a:r>
              <a:rPr lang="en-US" sz="4000" dirty="0">
                <a:latin typeface="Calibri" panose="020F0502020204030204" pitchFamily="34" charset="0"/>
                <a:ea typeface="Calibri" panose="020F0502020204030204" pitchFamily="34" charset="0"/>
                <a:cs typeface="Times New Roman" panose="02020603050405020304" pitchFamily="18" charset="0"/>
              </a:rPr>
              <a:t>so well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r>
              <a:rPr lang="en-US" sz="4000" dirty="0" smtClean="0">
                <a:latin typeface="Calibri" panose="020F0502020204030204" pitchFamily="34" charset="0"/>
                <a:ea typeface="Calibri" panose="020F0502020204030204" pitchFamily="34" charset="0"/>
                <a:cs typeface="Times New Roman" panose="02020603050405020304" pitchFamily="18" charset="0"/>
              </a:rPr>
              <a:t>before </a:t>
            </a:r>
            <a:r>
              <a:rPr lang="en-US" sz="4000" dirty="0">
                <a:latin typeface="Calibri" panose="020F0502020204030204" pitchFamily="34" charset="0"/>
                <a:ea typeface="Calibri" panose="020F0502020204030204" pitchFamily="34" charset="0"/>
                <a:cs typeface="Times New Roman" panose="02020603050405020304" pitchFamily="18" charset="0"/>
              </a:rPr>
              <a:t>many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r>
              <a:rPr lang="en-US" sz="4000" dirty="0" smtClean="0">
                <a:latin typeface="Calibri" panose="020F0502020204030204" pitchFamily="34" charset="0"/>
                <a:ea typeface="Calibri" panose="020F0502020204030204" pitchFamily="34" charset="0"/>
                <a:cs typeface="Times New Roman" panose="02020603050405020304" pitchFamily="18" charset="0"/>
              </a:rPr>
              <a:t>witnesses</a:t>
            </a:r>
            <a:r>
              <a:rPr lang="en-US" sz="4000" dirty="0">
                <a:latin typeface="Calibri" panose="020F0502020204030204" pitchFamily="34" charset="0"/>
                <a:ea typeface="Calibri" panose="020F0502020204030204" pitchFamily="34" charset="0"/>
                <a:cs typeface="Times New Roman" panose="02020603050405020304" pitchFamily="18" charset="0"/>
              </a:rPr>
              <a:t>. </a:t>
            </a:r>
            <a:endParaRPr lang="en-US" sz="36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348637" y="5539440"/>
            <a:ext cx="8155418" cy="1015663"/>
          </a:xfrm>
          <a:prstGeom prst="rect">
            <a:avLst/>
          </a:prstGeom>
          <a:solidFill>
            <a:schemeClr val="bg1">
              <a:alpha val="57000"/>
            </a:schemeClr>
          </a:solidFill>
          <a:effectLst>
            <a:softEdge rad="88900"/>
          </a:effectLst>
        </p:spPr>
        <p:txBody>
          <a:bodyPr wrap="square">
            <a:spAutoFit/>
          </a:bodyPr>
          <a:lstStyle/>
          <a:p>
            <a:r>
              <a:rPr lang="en-US" sz="6000" b="1" dirty="0">
                <a:latin typeface="Arial Black" panose="020B0A04020102020204" pitchFamily="34" charset="0"/>
                <a:ea typeface="Calibri" panose="020F0502020204030204" pitchFamily="34" charset="0"/>
                <a:cs typeface="Times New Roman" panose="02020603050405020304" pitchFamily="18" charset="0"/>
              </a:rPr>
              <a:t>WE </a:t>
            </a:r>
            <a:r>
              <a:rPr lang="en-US" sz="6000" b="1" dirty="0" smtClean="0">
                <a:latin typeface="Arial Black" panose="020B0A04020102020204" pitchFamily="34" charset="0"/>
                <a:ea typeface="Calibri" panose="020F0502020204030204" pitchFamily="34" charset="0"/>
                <a:cs typeface="Times New Roman" panose="02020603050405020304" pitchFamily="18" charset="0"/>
              </a:rPr>
              <a:t>HOLD TIGHT</a:t>
            </a:r>
            <a:endParaRPr lang="en-US" sz="6000" b="1" dirty="0">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308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27" t="10393" r="12702" b="21823"/>
          <a:stretch/>
        </p:blipFill>
        <p:spPr>
          <a:xfrm rot="20823191">
            <a:off x="4323025" y="-169971"/>
            <a:ext cx="6444343" cy="7528004"/>
          </a:xfrm>
          <a:prstGeom prst="rect">
            <a:avLst/>
          </a:prstGeom>
          <a:noFill/>
          <a:ln>
            <a:noFill/>
          </a:ln>
          <a:effectLst>
            <a:softEdge rad="228600"/>
          </a:effectLst>
        </p:spPr>
      </p:pic>
      <p:sp>
        <p:nvSpPr>
          <p:cNvPr id="3" name="Rectangle 2"/>
          <p:cNvSpPr/>
          <p:nvPr/>
        </p:nvSpPr>
        <p:spPr>
          <a:xfrm>
            <a:off x="6215891" y="5227078"/>
            <a:ext cx="5312876" cy="1015663"/>
          </a:xfrm>
          <a:prstGeom prst="rect">
            <a:avLst/>
          </a:prstGeom>
          <a:solidFill>
            <a:schemeClr val="bg1">
              <a:alpha val="56000"/>
            </a:schemeClr>
          </a:solidFill>
          <a:effectLst>
            <a:softEdge rad="139700"/>
          </a:effectLst>
        </p:spPr>
        <p:txBody>
          <a:bodyPr wrap="square">
            <a:spAutoFit/>
          </a:bodyPr>
          <a:lstStyle/>
          <a:p>
            <a:r>
              <a:rPr lang="en-US" sz="6000" b="1" dirty="0" smtClean="0">
                <a:latin typeface="Arial Black" panose="020B0A04020102020204" pitchFamily="34" charset="0"/>
                <a:ea typeface="Calibri" panose="020F0502020204030204" pitchFamily="34" charset="0"/>
                <a:cs typeface="Times New Roman" panose="02020603050405020304" pitchFamily="18" charset="0"/>
              </a:rPr>
              <a:t>WE OBTAIN</a:t>
            </a:r>
            <a:endParaRPr lang="en-US" sz="6000" b="1"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103087" y="902818"/>
            <a:ext cx="4327042" cy="5509200"/>
          </a:xfrm>
          <a:prstGeom prst="rect">
            <a:avLst/>
          </a:prstGeom>
        </p:spPr>
        <p:txBody>
          <a:bodyPr wrap="square">
            <a:spAutoFit/>
          </a:bodyPr>
          <a:lstStyle/>
          <a:p>
            <a:pPr lvl="0"/>
            <a:r>
              <a:rPr lang="en-US" sz="4400" dirty="0" smtClean="0">
                <a:solidFill>
                  <a:prstClr val="white"/>
                </a:solidFill>
              </a:rPr>
              <a:t>1 </a:t>
            </a:r>
            <a:r>
              <a:rPr lang="en-US" sz="4400" dirty="0">
                <a:solidFill>
                  <a:prstClr val="white"/>
                </a:solidFill>
              </a:rPr>
              <a:t>Corinthians 9:24 </a:t>
            </a:r>
            <a:r>
              <a:rPr lang="en-US" sz="4400" dirty="0" smtClean="0">
                <a:solidFill>
                  <a:prstClr val="white"/>
                </a:solidFill>
              </a:rPr>
              <a:t>Know </a:t>
            </a:r>
            <a:r>
              <a:rPr lang="en-US" sz="4400" dirty="0">
                <a:solidFill>
                  <a:prstClr val="white"/>
                </a:solidFill>
              </a:rPr>
              <a:t>ye not that they which run in a race run all, but one </a:t>
            </a:r>
            <a:r>
              <a:rPr lang="en-US" sz="4400" dirty="0" err="1">
                <a:solidFill>
                  <a:prstClr val="white"/>
                </a:solidFill>
              </a:rPr>
              <a:t>receiveth</a:t>
            </a:r>
            <a:r>
              <a:rPr lang="en-US" sz="4400" dirty="0">
                <a:solidFill>
                  <a:prstClr val="white"/>
                </a:solidFill>
              </a:rPr>
              <a:t> </a:t>
            </a:r>
            <a:endParaRPr lang="en-US" sz="4400" dirty="0" smtClean="0">
              <a:solidFill>
                <a:prstClr val="white"/>
              </a:solidFill>
            </a:endParaRPr>
          </a:p>
          <a:p>
            <a:pPr lvl="0"/>
            <a:r>
              <a:rPr lang="en-US" sz="4400" dirty="0" smtClean="0">
                <a:solidFill>
                  <a:prstClr val="white"/>
                </a:solidFill>
              </a:rPr>
              <a:t>the </a:t>
            </a:r>
            <a:r>
              <a:rPr lang="en-US" sz="4400" dirty="0">
                <a:solidFill>
                  <a:prstClr val="white"/>
                </a:solidFill>
              </a:rPr>
              <a:t>prize? So run, that ye may </a:t>
            </a:r>
            <a:r>
              <a:rPr lang="en-US" sz="4400" b="1" dirty="0">
                <a:solidFill>
                  <a:schemeClr val="accent2">
                    <a:lumMod val="60000"/>
                    <a:lumOff val="40000"/>
                  </a:schemeClr>
                </a:solidFill>
              </a:rPr>
              <a:t>obtain.</a:t>
            </a:r>
            <a:r>
              <a:rPr lang="en-US" sz="2000" dirty="0" smtClean="0">
                <a:solidFill>
                  <a:prstClr val="white"/>
                </a:solidFill>
              </a:rPr>
              <a:t> </a:t>
            </a:r>
            <a:r>
              <a:rPr lang="en-US" sz="2000" dirty="0">
                <a:solidFill>
                  <a:srgbClr val="97BE49">
                    <a:lumMod val="75000"/>
                  </a:srgbClr>
                </a:solidFill>
                <a:latin typeface="Blackadder ITC" panose="04020505051007020D02" pitchFamily="82" charset="0"/>
                <a:ea typeface="Calibri" panose="020F0502020204030204" pitchFamily="34" charset="0"/>
                <a:cs typeface="Times New Roman" panose="02020603050405020304" pitchFamily="18" charset="0"/>
              </a:rPr>
              <a:t>	</a:t>
            </a:r>
            <a:endParaRPr lang="en-US" sz="4800" b="1" dirty="0">
              <a:solidFill>
                <a:srgbClr val="97BE49">
                  <a:lumMod val="60000"/>
                  <a:lumOff val="40000"/>
                </a:srgb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8583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303" t="9768" r="6730" b="5006"/>
          <a:stretch/>
        </p:blipFill>
        <p:spPr>
          <a:xfrm rot="21146631">
            <a:off x="650556" y="381992"/>
            <a:ext cx="9336835" cy="5394960"/>
          </a:xfrm>
          <a:prstGeom prst="rect">
            <a:avLst/>
          </a:prstGeom>
          <a:effectLst>
            <a:softEdge rad="381000"/>
          </a:effectLst>
        </p:spPr>
      </p:pic>
      <p:sp>
        <p:nvSpPr>
          <p:cNvPr id="3" name="Rectangle 2"/>
          <p:cNvSpPr/>
          <p:nvPr/>
        </p:nvSpPr>
        <p:spPr>
          <a:xfrm>
            <a:off x="969185" y="5351752"/>
            <a:ext cx="6897558" cy="1015663"/>
          </a:xfrm>
          <a:prstGeom prst="rect">
            <a:avLst/>
          </a:prstGeom>
        </p:spPr>
        <p:txBody>
          <a:bodyPr wrap="square">
            <a:spAutoFit/>
          </a:bodyPr>
          <a:lstStyle/>
          <a:p>
            <a:r>
              <a:rPr lang="en-US" sz="6000" b="1" dirty="0" smtClean="0">
                <a:latin typeface="Arial Black" panose="020B0A04020102020204" pitchFamily="34" charset="0"/>
                <a:ea typeface="Calibri" panose="020F0502020204030204" pitchFamily="34" charset="0"/>
                <a:cs typeface="Times New Roman" panose="02020603050405020304" pitchFamily="18" charset="0"/>
              </a:rPr>
              <a:t>WE </a:t>
            </a:r>
            <a:r>
              <a:rPr lang="en-US" sz="6000" b="1" dirty="0">
                <a:latin typeface="Arial Black" panose="020B0A04020102020204" pitchFamily="34" charset="0"/>
                <a:ea typeface="Calibri" panose="020F0502020204030204" pitchFamily="34" charset="0"/>
                <a:cs typeface="Times New Roman" panose="02020603050405020304" pitchFamily="18" charset="0"/>
              </a:rPr>
              <a:t>MAINTAIN </a:t>
            </a:r>
          </a:p>
        </p:txBody>
      </p:sp>
      <p:sp>
        <p:nvSpPr>
          <p:cNvPr id="5" name="Rectangle 4"/>
          <p:cNvSpPr/>
          <p:nvPr/>
        </p:nvSpPr>
        <p:spPr>
          <a:xfrm>
            <a:off x="3178629" y="604475"/>
            <a:ext cx="8258629" cy="5632311"/>
          </a:xfrm>
          <a:prstGeom prst="rect">
            <a:avLst/>
          </a:prstGeom>
        </p:spPr>
        <p:txBody>
          <a:bodyPr wrap="square">
            <a:spAutoFit/>
          </a:bodyPr>
          <a:lstStyle/>
          <a:p>
            <a:pPr algn="r"/>
            <a:r>
              <a:rPr lang="en-US" sz="4000" dirty="0"/>
              <a:t>Titus 3:8 </a:t>
            </a:r>
            <a:r>
              <a:rPr lang="en-US" sz="4000" dirty="0" smtClean="0"/>
              <a:t>This is a faithful saying, and these things I will that thou </a:t>
            </a:r>
            <a:r>
              <a:rPr lang="en-US" sz="4000" dirty="0"/>
              <a:t>affirm constantly</a:t>
            </a:r>
            <a:r>
              <a:rPr lang="en-US" sz="4000" b="1" dirty="0" smtClean="0"/>
              <a:t>, </a:t>
            </a:r>
            <a:r>
              <a:rPr lang="en-US" sz="4000" dirty="0" smtClean="0"/>
              <a:t>that they which have believed in God might be </a:t>
            </a:r>
          </a:p>
          <a:p>
            <a:pPr algn="r"/>
            <a:r>
              <a:rPr lang="en-US" sz="4000" dirty="0" smtClean="0"/>
              <a:t>careful </a:t>
            </a:r>
            <a:r>
              <a:rPr lang="en-US" sz="4000" dirty="0"/>
              <a:t>to</a:t>
            </a:r>
            <a:r>
              <a:rPr lang="en-US" sz="4000" dirty="0" smtClean="0"/>
              <a:t> </a:t>
            </a:r>
            <a:r>
              <a:rPr lang="en-US" sz="4000" b="1" dirty="0">
                <a:solidFill>
                  <a:schemeClr val="accent2">
                    <a:lumMod val="60000"/>
                    <a:lumOff val="40000"/>
                  </a:schemeClr>
                </a:solidFill>
              </a:rPr>
              <a:t>maintain </a:t>
            </a:r>
            <a:endParaRPr lang="en-US" sz="4000" b="1" dirty="0" smtClean="0">
              <a:solidFill>
                <a:schemeClr val="accent2">
                  <a:lumMod val="60000"/>
                  <a:lumOff val="40000"/>
                </a:schemeClr>
              </a:solidFill>
            </a:endParaRPr>
          </a:p>
          <a:p>
            <a:pPr algn="r"/>
            <a:r>
              <a:rPr lang="en-US" sz="4000" b="1" dirty="0" smtClean="0">
                <a:solidFill>
                  <a:schemeClr val="accent2">
                    <a:lumMod val="60000"/>
                    <a:lumOff val="40000"/>
                  </a:schemeClr>
                </a:solidFill>
              </a:rPr>
              <a:t>good </a:t>
            </a:r>
            <a:r>
              <a:rPr lang="en-US" sz="4000" b="1" dirty="0">
                <a:solidFill>
                  <a:schemeClr val="accent2">
                    <a:lumMod val="60000"/>
                    <a:lumOff val="40000"/>
                  </a:schemeClr>
                </a:solidFill>
              </a:rPr>
              <a:t>works. </a:t>
            </a:r>
            <a:r>
              <a:rPr lang="en-US" sz="4000" dirty="0" smtClean="0"/>
              <a:t>These </a:t>
            </a:r>
          </a:p>
          <a:p>
            <a:pPr algn="r"/>
            <a:r>
              <a:rPr lang="en-US" sz="4000" dirty="0" smtClean="0"/>
              <a:t>things are good </a:t>
            </a:r>
          </a:p>
          <a:p>
            <a:pPr algn="r"/>
            <a:r>
              <a:rPr lang="en-US" sz="4000" dirty="0" smtClean="0"/>
              <a:t>and profitable </a:t>
            </a:r>
          </a:p>
          <a:p>
            <a:pPr algn="r"/>
            <a:r>
              <a:rPr lang="en-US" sz="4000" dirty="0" smtClean="0"/>
              <a:t>unto men.</a:t>
            </a:r>
            <a:r>
              <a:rPr lang="en-US" sz="4000" b="1" dirty="0" smtClean="0"/>
              <a:t> </a:t>
            </a:r>
          </a:p>
        </p:txBody>
      </p:sp>
    </p:spTree>
    <p:extLst>
      <p:ext uri="{BB962C8B-B14F-4D97-AF65-F5344CB8AC3E}">
        <p14:creationId xmlns:p14="http://schemas.microsoft.com/office/powerpoint/2010/main" val="3765359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342" r="7715"/>
          <a:stretch/>
        </p:blipFill>
        <p:spPr>
          <a:xfrm>
            <a:off x="3918854" y="0"/>
            <a:ext cx="9666518" cy="6766560"/>
          </a:xfrm>
          <a:prstGeom prst="rect">
            <a:avLst/>
          </a:prstGeom>
          <a:effectLst>
            <a:softEdge rad="266700"/>
          </a:effectLst>
        </p:spPr>
      </p:pic>
      <p:sp>
        <p:nvSpPr>
          <p:cNvPr id="4" name="Rectangle 3"/>
          <p:cNvSpPr/>
          <p:nvPr/>
        </p:nvSpPr>
        <p:spPr>
          <a:xfrm>
            <a:off x="6734629" y="5032815"/>
            <a:ext cx="5254171" cy="1015663"/>
          </a:xfrm>
          <a:prstGeom prst="rect">
            <a:avLst/>
          </a:prstGeom>
          <a:solidFill>
            <a:schemeClr val="bg1">
              <a:alpha val="63000"/>
            </a:schemeClr>
          </a:solidFill>
          <a:effectLst>
            <a:softEdge rad="101600"/>
          </a:effectLst>
        </p:spPr>
        <p:txBody>
          <a:bodyPr wrap="square">
            <a:spAutoFit/>
          </a:bodyPr>
          <a:lstStyle/>
          <a:p>
            <a:r>
              <a:rPr lang="en-US" sz="6000" b="1" dirty="0">
                <a:latin typeface="Arial Black" panose="020B0A04020102020204" pitchFamily="34" charset="0"/>
                <a:ea typeface="Calibri" panose="020F0502020204030204" pitchFamily="34" charset="0"/>
                <a:cs typeface="Times New Roman" panose="02020603050405020304" pitchFamily="18" charset="0"/>
              </a:rPr>
              <a:t>WE </a:t>
            </a:r>
            <a:r>
              <a:rPr lang="en-US" sz="6000" b="1" dirty="0" smtClean="0">
                <a:latin typeface="Arial Black" panose="020B0A04020102020204" pitchFamily="34" charset="0"/>
                <a:ea typeface="Calibri" panose="020F0502020204030204" pitchFamily="34" charset="0"/>
                <a:cs typeface="Times New Roman" panose="02020603050405020304" pitchFamily="18" charset="0"/>
              </a:rPr>
              <a:t>FINISH</a:t>
            </a:r>
            <a:endParaRPr lang="en-US" sz="6000" b="1"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07998" y="575316"/>
            <a:ext cx="6429830" cy="6494085"/>
          </a:xfrm>
          <a:prstGeom prst="rect">
            <a:avLst/>
          </a:prstGeom>
        </p:spPr>
        <p:txBody>
          <a:bodyPr wrap="square">
            <a:spAutoFit/>
          </a:bodyPr>
          <a:lstStyle/>
          <a:p>
            <a:r>
              <a:rPr lang="en-US" sz="4000" dirty="0">
                <a:latin typeface="Calibri" panose="020F0502020204030204" pitchFamily="34" charset="0"/>
                <a:ea typeface="Calibri" panose="020F0502020204030204" pitchFamily="34" charset="0"/>
                <a:cs typeface="Calibri" panose="020F0502020204030204" pitchFamily="34" charset="0"/>
              </a:rPr>
              <a:t>2 Timothy </a:t>
            </a:r>
            <a:r>
              <a:rPr lang="en-US" sz="4000" dirty="0" smtClean="0">
                <a:latin typeface="Calibri" panose="020F0502020204030204" pitchFamily="34" charset="0"/>
                <a:ea typeface="Calibri" panose="020F0502020204030204" pitchFamily="34" charset="0"/>
                <a:cs typeface="Calibri" panose="020F0502020204030204" pitchFamily="34" charset="0"/>
              </a:rPr>
              <a:t>4:7-8 </a:t>
            </a:r>
            <a:r>
              <a:rPr lang="en-US" sz="4000" dirty="0" smtClean="0">
                <a:effectLst/>
                <a:latin typeface="Calibri" panose="020F0502020204030204" pitchFamily="34" charset="0"/>
                <a:ea typeface="Calibri" panose="020F0502020204030204" pitchFamily="34" charset="0"/>
                <a:cs typeface="Calibri" panose="020F0502020204030204" pitchFamily="34" charset="0"/>
              </a:rPr>
              <a:t>I have fought the </a:t>
            </a:r>
            <a:r>
              <a:rPr lang="en-US" sz="4000" b="1" dirty="0">
                <a:latin typeface="Calibri" panose="020F0502020204030204" pitchFamily="34" charset="0"/>
                <a:ea typeface="Calibri" panose="020F0502020204030204" pitchFamily="34" charset="0"/>
                <a:cs typeface="Times New Roman" panose="02020603050405020304" pitchFamily="18" charset="0"/>
              </a:rPr>
              <a:t>good fight</a:t>
            </a:r>
            <a:r>
              <a:rPr lang="en-US" sz="4000" dirty="0" smtClean="0">
                <a:effectLst/>
                <a:latin typeface="Calibri" panose="020F0502020204030204" pitchFamily="34" charset="0"/>
                <a:ea typeface="Calibri" panose="020F0502020204030204" pitchFamily="34" charset="0"/>
                <a:cs typeface="Calibri" panose="020F0502020204030204" pitchFamily="34" charset="0"/>
              </a:rPr>
              <a:t>, I have </a:t>
            </a:r>
            <a:r>
              <a:rPr lang="en-US" sz="40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finished</a:t>
            </a:r>
            <a:r>
              <a:rPr lang="en-US" sz="4000" b="1" dirty="0" smtClean="0">
                <a:effectLst/>
                <a:latin typeface="Calibri" panose="020F0502020204030204" pitchFamily="34" charset="0"/>
                <a:ea typeface="Calibri" panose="020F0502020204030204" pitchFamily="34" charset="0"/>
                <a:cs typeface="Calibri" panose="020F0502020204030204" pitchFamily="34" charset="0"/>
              </a:rPr>
              <a:t> </a:t>
            </a:r>
            <a:r>
              <a:rPr lang="en-US" sz="40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the</a:t>
            </a:r>
            <a:r>
              <a:rPr lang="en-US" sz="4000" b="1" dirty="0" smtClean="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race</a:t>
            </a:r>
            <a:r>
              <a:rPr lang="en-US" sz="4000" b="1" dirty="0" smtClean="0">
                <a:effectLst/>
                <a:latin typeface="Calibri" panose="020F0502020204030204" pitchFamily="34" charset="0"/>
                <a:ea typeface="Calibri" panose="020F0502020204030204" pitchFamily="34" charset="0"/>
                <a:cs typeface="Calibri" panose="020F0502020204030204" pitchFamily="34" charset="0"/>
              </a:rPr>
              <a:t>, </a:t>
            </a:r>
            <a:r>
              <a:rPr lang="en-US" sz="4000" dirty="0" smtClean="0">
                <a:effectLst/>
                <a:latin typeface="Calibri" panose="020F0502020204030204" pitchFamily="34" charset="0"/>
                <a:ea typeface="Calibri" panose="020F0502020204030204" pitchFamily="34" charset="0"/>
                <a:cs typeface="Calibri" panose="020F0502020204030204" pitchFamily="34" charset="0"/>
              </a:rPr>
              <a:t>and I have </a:t>
            </a:r>
            <a:r>
              <a:rPr lang="en-US" sz="4000" b="1" dirty="0" smtClean="0">
                <a:effectLst/>
                <a:latin typeface="Calibri" panose="020F0502020204030204" pitchFamily="34" charset="0"/>
                <a:ea typeface="Calibri" panose="020F0502020204030204" pitchFamily="34" charset="0"/>
                <a:cs typeface="Calibri" panose="020F0502020204030204" pitchFamily="34" charset="0"/>
              </a:rPr>
              <a:t>remained faithful. </a:t>
            </a:r>
            <a:r>
              <a:rPr lang="en-US" sz="4000" b="1" baseline="30000" dirty="0" smtClean="0">
                <a:effectLst/>
                <a:latin typeface="Calibri" panose="020F0502020204030204" pitchFamily="34" charset="0"/>
                <a:ea typeface="Calibri" panose="020F0502020204030204" pitchFamily="34" charset="0"/>
                <a:cs typeface="Calibri" panose="020F0502020204030204" pitchFamily="34" charset="0"/>
              </a:rPr>
              <a:t> </a:t>
            </a:r>
            <a:r>
              <a:rPr lang="en-US" sz="4000" dirty="0" smtClean="0">
                <a:effectLst/>
                <a:latin typeface="Calibri" panose="020F0502020204030204" pitchFamily="34" charset="0"/>
                <a:ea typeface="Calibri" panose="020F0502020204030204" pitchFamily="34" charset="0"/>
                <a:cs typeface="Calibri" panose="020F0502020204030204" pitchFamily="34" charset="0"/>
              </a:rPr>
              <a:t>And now </a:t>
            </a:r>
            <a:r>
              <a:rPr lang="en-US" sz="4000" b="1" dirty="0" smtClean="0">
                <a:effectLst/>
                <a:latin typeface="Calibri" panose="020F0502020204030204" pitchFamily="34" charset="0"/>
                <a:ea typeface="Calibri" panose="020F0502020204030204" pitchFamily="34" charset="0"/>
                <a:cs typeface="Calibri" panose="020F0502020204030204" pitchFamily="34" charset="0"/>
              </a:rPr>
              <a:t>the prize </a:t>
            </a:r>
            <a:r>
              <a:rPr lang="en-US" sz="4000" dirty="0" smtClean="0">
                <a:effectLst/>
                <a:latin typeface="Calibri" panose="020F0502020204030204" pitchFamily="34" charset="0"/>
                <a:ea typeface="Calibri" panose="020F0502020204030204" pitchFamily="34" charset="0"/>
                <a:cs typeface="Calibri" panose="020F0502020204030204" pitchFamily="34" charset="0"/>
              </a:rPr>
              <a:t>awaits me—</a:t>
            </a:r>
            <a:r>
              <a:rPr lang="en-US" sz="4000" b="1" dirty="0" smtClean="0">
                <a:effectLst/>
                <a:latin typeface="Calibri" panose="020F0502020204030204" pitchFamily="34" charset="0"/>
                <a:ea typeface="Calibri" panose="020F0502020204030204" pitchFamily="34" charset="0"/>
                <a:cs typeface="Calibri" panose="020F0502020204030204" pitchFamily="34" charset="0"/>
              </a:rPr>
              <a:t>the crown </a:t>
            </a:r>
            <a:r>
              <a:rPr lang="en-US" sz="4000" dirty="0" smtClean="0">
                <a:effectLst/>
                <a:latin typeface="Calibri" panose="020F0502020204030204" pitchFamily="34" charset="0"/>
                <a:ea typeface="Calibri" panose="020F0502020204030204" pitchFamily="34" charset="0"/>
                <a:cs typeface="Calibri" panose="020F0502020204030204" pitchFamily="34" charset="0"/>
              </a:rPr>
              <a:t>of righteousness, which the Lord, the righteous Judge, </a:t>
            </a:r>
          </a:p>
          <a:p>
            <a:r>
              <a:rPr lang="en-US" sz="4000" dirty="0" smtClean="0">
                <a:effectLst/>
                <a:latin typeface="Calibri" panose="020F0502020204030204" pitchFamily="34" charset="0"/>
                <a:ea typeface="Calibri" panose="020F0502020204030204" pitchFamily="34" charset="0"/>
                <a:cs typeface="Calibri" panose="020F0502020204030204" pitchFamily="34" charset="0"/>
              </a:rPr>
              <a:t>will give me on the </a:t>
            </a:r>
            <a:r>
              <a:rPr lang="en-US" sz="4000" b="1" dirty="0">
                <a:latin typeface="Calibri" panose="020F0502020204030204" pitchFamily="34" charset="0"/>
                <a:ea typeface="Calibri" panose="020F0502020204030204" pitchFamily="34" charset="0"/>
                <a:cs typeface="Calibri" panose="020F0502020204030204" pitchFamily="34" charset="0"/>
              </a:rPr>
              <a:t>day </a:t>
            </a:r>
            <a:endParaRPr lang="en-US" sz="4000" b="1" dirty="0" smtClean="0">
              <a:latin typeface="Calibri" panose="020F0502020204030204" pitchFamily="34" charset="0"/>
              <a:ea typeface="Calibri" panose="020F0502020204030204" pitchFamily="34" charset="0"/>
              <a:cs typeface="Calibri" panose="020F0502020204030204" pitchFamily="34" charset="0"/>
            </a:endParaRPr>
          </a:p>
          <a:p>
            <a:r>
              <a:rPr lang="en-US" sz="4000" b="1" dirty="0" smtClean="0">
                <a:latin typeface="Calibri" panose="020F0502020204030204" pitchFamily="34" charset="0"/>
                <a:ea typeface="Calibri" panose="020F0502020204030204" pitchFamily="34" charset="0"/>
                <a:cs typeface="Calibri" panose="020F0502020204030204" pitchFamily="34" charset="0"/>
              </a:rPr>
              <a:t>of </a:t>
            </a:r>
            <a:r>
              <a:rPr lang="en-US" sz="4000" b="1" dirty="0">
                <a:latin typeface="Calibri" panose="020F0502020204030204" pitchFamily="34" charset="0"/>
                <a:ea typeface="Calibri" panose="020F0502020204030204" pitchFamily="34" charset="0"/>
                <a:cs typeface="Calibri" panose="020F0502020204030204" pitchFamily="34" charset="0"/>
              </a:rPr>
              <a:t>his </a:t>
            </a:r>
            <a:r>
              <a:rPr lang="en-US" sz="4000" b="1" dirty="0" smtClean="0">
                <a:latin typeface="Calibri" panose="020F0502020204030204" pitchFamily="34" charset="0"/>
                <a:ea typeface="Calibri" panose="020F0502020204030204" pitchFamily="34" charset="0"/>
                <a:cs typeface="Calibri" panose="020F0502020204030204" pitchFamily="34" charset="0"/>
              </a:rPr>
              <a:t>return</a:t>
            </a:r>
            <a:r>
              <a:rPr lang="en-US" sz="4000" b="1" dirty="0">
                <a:latin typeface="Calibri" panose="020F0502020204030204" pitchFamily="34" charset="0"/>
                <a:ea typeface="Calibri" panose="020F0502020204030204" pitchFamily="34" charset="0"/>
                <a:cs typeface="Calibri" panose="020F0502020204030204" pitchFamily="34" charset="0"/>
              </a:rPr>
              <a:t>. </a:t>
            </a:r>
          </a:p>
          <a:p>
            <a:r>
              <a:rPr lang="en-US" sz="1600"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p>
          <a:p>
            <a:r>
              <a:rPr lang="en-US" sz="4000"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endParaRPr lang="en-US" sz="40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4428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012"/>
          <a:stretch/>
        </p:blipFill>
        <p:spPr>
          <a:xfrm>
            <a:off x="4799568" y="822960"/>
            <a:ext cx="8689342" cy="6035040"/>
          </a:xfrm>
          <a:prstGeom prst="rect">
            <a:avLst/>
          </a:prstGeom>
          <a:effectLst>
            <a:softEdge rad="317500"/>
          </a:effectLst>
        </p:spPr>
      </p:pic>
      <p:sp>
        <p:nvSpPr>
          <p:cNvPr id="2" name="Rectangle 1"/>
          <p:cNvSpPr/>
          <p:nvPr/>
        </p:nvSpPr>
        <p:spPr>
          <a:xfrm>
            <a:off x="682714" y="1759241"/>
            <a:ext cx="6908257" cy="4524315"/>
          </a:xfrm>
          <a:prstGeom prst="rect">
            <a:avLst/>
          </a:prstGeom>
          <a:solidFill>
            <a:schemeClr val="bg1">
              <a:alpha val="29000"/>
            </a:schemeClr>
          </a:solidFill>
          <a:effectLst>
            <a:softEdge rad="393700"/>
          </a:effectLst>
        </p:spPr>
        <p:txBody>
          <a:bodyPr wrap="square">
            <a:spAutoFit/>
          </a:bodyPr>
          <a:lstStyle/>
          <a:p>
            <a:r>
              <a:rPr lang="en-US" sz="3600" i="1" dirty="0" smtClean="0"/>
              <a:t>It </a:t>
            </a:r>
            <a:r>
              <a:rPr lang="en-US" sz="3600" i="1" dirty="0"/>
              <a:t>is not the critic who counts; not the man who points out how the strong man stumbles, or where the doer of deeds could have done them better. The credit belongs to the man who is actually in the arena, whose face is marred by dust and sweat and </a:t>
            </a:r>
            <a:r>
              <a:rPr lang="en-US" sz="3600" i="1" dirty="0" smtClean="0"/>
              <a:t>blood—</a:t>
            </a:r>
            <a:endParaRPr lang="en-US" sz="3600" i="1" dirty="0"/>
          </a:p>
        </p:txBody>
      </p:sp>
      <p:sp>
        <p:nvSpPr>
          <p:cNvPr id="5" name="Rectangle 4"/>
          <p:cNvSpPr/>
          <p:nvPr/>
        </p:nvSpPr>
        <p:spPr>
          <a:xfrm>
            <a:off x="682714" y="658715"/>
            <a:ext cx="9970771" cy="923330"/>
          </a:xfrm>
          <a:prstGeom prst="rect">
            <a:avLst/>
          </a:prstGeom>
        </p:spPr>
        <p:txBody>
          <a:bodyPr wrap="square">
            <a:spAutoFit/>
          </a:bodyPr>
          <a:lstStyle/>
          <a:p>
            <a:r>
              <a:rPr lang="en-US" sz="5400" b="1" dirty="0" smtClean="0">
                <a:latin typeface="Arial Black" panose="020B0A04020102020204" pitchFamily="34" charset="0"/>
                <a:ea typeface="Calibri" panose="020F0502020204030204" pitchFamily="34" charset="0"/>
                <a:cs typeface="Times New Roman" panose="02020603050405020304" pitchFamily="18" charset="0"/>
              </a:rPr>
              <a:t>THE MAN IN THE ARENA</a:t>
            </a:r>
            <a:endParaRPr lang="en-US" sz="5400" b="1" dirty="0">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9153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915" y="644500"/>
            <a:ext cx="10566399" cy="5632311"/>
          </a:xfrm>
          <a:prstGeom prst="rect">
            <a:avLst/>
          </a:prstGeom>
        </p:spPr>
        <p:txBody>
          <a:bodyPr wrap="square">
            <a:spAutoFit/>
          </a:bodyPr>
          <a:lstStyle/>
          <a:p>
            <a:r>
              <a:rPr lang="en-US" sz="3600" i="1" dirty="0" smtClean="0"/>
              <a:t>who </a:t>
            </a:r>
            <a:r>
              <a:rPr lang="en-US" sz="3600" i="1" dirty="0"/>
              <a:t>strives valiantly; who errs, who comes short again and again, because there is no effort without error and shortcoming; but who does actually strive to do the deeds; who knows great enthusiasms, the great devotions; who spends himself in a worthy cause; who at the best knows in the end the triumph of high achievement, and who at the worst, if he fails, at least fails while daring greatly, so that his place shall never be with those cold and timid souls who neither know victory nor defeat</a:t>
            </a:r>
            <a:r>
              <a:rPr lang="en-US" sz="3600" i="1" dirty="0" smtClean="0"/>
              <a:t>. </a:t>
            </a:r>
            <a:r>
              <a:rPr lang="en-US" sz="3600" i="1" dirty="0" smtClean="0">
                <a:latin typeface="Calibri" panose="020F0502020204030204" pitchFamily="34" charset="0"/>
                <a:cs typeface="Calibri" panose="020F0502020204030204" pitchFamily="34" charset="0"/>
              </a:rPr>
              <a:t>―Theodore Roosevelt</a:t>
            </a:r>
            <a:endParaRPr lang="en-US" sz="3600" i="1" dirty="0"/>
          </a:p>
        </p:txBody>
      </p:sp>
    </p:spTree>
    <p:extLst>
      <p:ext uri="{BB962C8B-B14F-4D97-AF65-F5344CB8AC3E}">
        <p14:creationId xmlns:p14="http://schemas.microsoft.com/office/powerpoint/2010/main" val="3284702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0033" t="2351" r="971" b="11419"/>
          <a:stretch/>
        </p:blipFill>
        <p:spPr>
          <a:xfrm>
            <a:off x="5069540" y="-31610"/>
            <a:ext cx="8574409" cy="6889607"/>
          </a:xfrm>
          <a:prstGeom prst="rect">
            <a:avLst/>
          </a:prstGeom>
          <a:effectLst>
            <a:softEdge rad="317500"/>
          </a:effectLst>
        </p:spPr>
      </p:pic>
      <p:sp>
        <p:nvSpPr>
          <p:cNvPr id="4" name="Rectangle 3"/>
          <p:cNvSpPr/>
          <p:nvPr/>
        </p:nvSpPr>
        <p:spPr>
          <a:xfrm>
            <a:off x="556450" y="597039"/>
            <a:ext cx="5279573" cy="5632311"/>
          </a:xfrm>
          <a:prstGeom prst="rect">
            <a:avLst/>
          </a:prstGeom>
        </p:spPr>
        <p:txBody>
          <a:bodyPr wrap="square">
            <a:spAutoFit/>
          </a:bodyPr>
          <a:lstStyle/>
          <a:p>
            <a:pPr marL="457200" indent="-457200">
              <a:buFont typeface="Wingdings" panose="05000000000000000000" pitchFamily="2" charset="2"/>
              <a:buChar char="ü"/>
            </a:pPr>
            <a:r>
              <a:rPr lang="en-US" sz="4000" b="1" dirty="0" smtClean="0">
                <a:effectLst/>
                <a:latin typeface="Arial Black" panose="020B0A04020102020204" pitchFamily="34" charset="0"/>
                <a:ea typeface="Calibri" panose="020F0502020204030204" pitchFamily="34" charset="0"/>
                <a:cs typeface="Times New Roman" panose="02020603050405020304" pitchFamily="18" charset="0"/>
              </a:rPr>
              <a:t>WE CONTEND </a:t>
            </a:r>
          </a:p>
          <a:p>
            <a:pPr marL="457200" indent="-457200">
              <a:buFont typeface="Wingdings" panose="05000000000000000000" pitchFamily="2" charset="2"/>
              <a:buChar char="ü"/>
            </a:pPr>
            <a:r>
              <a:rPr lang="en-US" sz="4000" b="1" dirty="0" smtClean="0">
                <a:effectLst/>
                <a:latin typeface="Arial Black" panose="020B0A04020102020204" pitchFamily="34" charset="0"/>
                <a:ea typeface="Calibri" panose="020F0502020204030204" pitchFamily="34" charset="0"/>
                <a:cs typeface="Times New Roman" panose="02020603050405020304" pitchFamily="18" charset="0"/>
              </a:rPr>
              <a:t>WE STRUGGLE</a:t>
            </a:r>
          </a:p>
          <a:p>
            <a:pPr marL="457200" indent="-457200">
              <a:buFont typeface="Wingdings" panose="05000000000000000000" pitchFamily="2" charset="2"/>
              <a:buChar char="ü"/>
            </a:pPr>
            <a:r>
              <a:rPr lang="en-US" sz="4000" b="1" dirty="0" smtClean="0">
                <a:latin typeface="Arial Black" panose="020B0A04020102020204" pitchFamily="34" charset="0"/>
                <a:ea typeface="Calibri" panose="020F0502020204030204" pitchFamily="34" charset="0"/>
                <a:cs typeface="Times New Roman" panose="02020603050405020304" pitchFamily="18" charset="0"/>
              </a:rPr>
              <a:t>WE STRIVE</a:t>
            </a:r>
          </a:p>
          <a:p>
            <a:pPr marL="457200" indent="-457200">
              <a:buFont typeface="Wingdings" panose="05000000000000000000" pitchFamily="2" charset="2"/>
              <a:buChar char="ü"/>
            </a:pPr>
            <a:r>
              <a:rPr lang="en-US" sz="4000" b="1" dirty="0" smtClean="0">
                <a:latin typeface="Arial Black" panose="020B0A04020102020204" pitchFamily="34" charset="0"/>
                <a:ea typeface="Calibri" panose="020F0502020204030204" pitchFamily="34" charset="0"/>
                <a:cs typeface="Times New Roman" panose="02020603050405020304" pitchFamily="18" charset="0"/>
              </a:rPr>
              <a:t>WE TRAIN</a:t>
            </a:r>
          </a:p>
          <a:p>
            <a:pPr marL="457200" indent="-457200">
              <a:buFont typeface="Wingdings" panose="05000000000000000000" pitchFamily="2" charset="2"/>
              <a:buChar char="ü"/>
            </a:pPr>
            <a:r>
              <a:rPr lang="en-US" sz="4000" b="1" dirty="0" smtClean="0">
                <a:latin typeface="Arial Black" panose="020B0A04020102020204" pitchFamily="34" charset="0"/>
                <a:ea typeface="Calibri" panose="020F0502020204030204" pitchFamily="34" charset="0"/>
                <a:cs typeface="Times New Roman" panose="02020603050405020304" pitchFamily="18" charset="0"/>
              </a:rPr>
              <a:t>WE </a:t>
            </a:r>
            <a:r>
              <a:rPr lang="en-US" sz="4000" b="1" dirty="0" smtClean="0">
                <a:effectLst/>
                <a:latin typeface="Arial Black" panose="020B0A04020102020204" pitchFamily="34" charset="0"/>
                <a:ea typeface="Calibri" panose="020F0502020204030204" pitchFamily="34" charset="0"/>
                <a:cs typeface="Times New Roman" panose="02020603050405020304" pitchFamily="18" charset="0"/>
              </a:rPr>
              <a:t>FIGHT</a:t>
            </a:r>
          </a:p>
          <a:p>
            <a:pPr marL="457200" indent="-457200">
              <a:buFont typeface="Wingdings" panose="05000000000000000000" pitchFamily="2" charset="2"/>
              <a:buChar char="ü"/>
            </a:pPr>
            <a:r>
              <a:rPr lang="en-US" sz="4000" b="1" dirty="0" smtClean="0">
                <a:latin typeface="Arial Black" panose="020B0A04020102020204" pitchFamily="34" charset="0"/>
                <a:ea typeface="Calibri" panose="020F0502020204030204" pitchFamily="34" charset="0"/>
                <a:cs typeface="Times New Roman" panose="02020603050405020304" pitchFamily="18" charset="0"/>
              </a:rPr>
              <a:t>WE HOLD TIGHT</a:t>
            </a:r>
            <a:r>
              <a:rPr lang="en-US" sz="4000" b="1" dirty="0" smtClean="0">
                <a:effectLst/>
                <a:latin typeface="Arial Black" panose="020B0A04020102020204" pitchFamily="34" charset="0"/>
                <a:ea typeface="Calibri" panose="020F0502020204030204" pitchFamily="34" charset="0"/>
                <a:cs typeface="Times New Roman" panose="02020603050405020304" pitchFamily="18" charset="0"/>
              </a:rPr>
              <a:t> </a:t>
            </a:r>
          </a:p>
          <a:p>
            <a:pPr marL="457200" indent="-457200">
              <a:buFont typeface="Wingdings" panose="05000000000000000000" pitchFamily="2" charset="2"/>
              <a:buChar char="ü"/>
            </a:pPr>
            <a:r>
              <a:rPr lang="en-US" sz="4000" b="1" dirty="0" smtClean="0">
                <a:latin typeface="Arial Black" panose="020B0A04020102020204" pitchFamily="34" charset="0"/>
                <a:ea typeface="Calibri" panose="020F0502020204030204" pitchFamily="34" charset="0"/>
                <a:cs typeface="Times New Roman" panose="02020603050405020304" pitchFamily="18" charset="0"/>
              </a:rPr>
              <a:t>WE OBTAIN </a:t>
            </a:r>
          </a:p>
          <a:p>
            <a:pPr marL="457200" indent="-457200">
              <a:buFont typeface="Wingdings" panose="05000000000000000000" pitchFamily="2" charset="2"/>
              <a:buChar char="ü"/>
            </a:pPr>
            <a:r>
              <a:rPr lang="en-US" sz="4000" b="1" dirty="0" smtClean="0">
                <a:latin typeface="Arial Black" panose="020B0A04020102020204" pitchFamily="34" charset="0"/>
                <a:ea typeface="Calibri" panose="020F0502020204030204" pitchFamily="34" charset="0"/>
                <a:cs typeface="Times New Roman" panose="02020603050405020304" pitchFamily="18" charset="0"/>
              </a:rPr>
              <a:t>WE MAINTAIN</a:t>
            </a:r>
          </a:p>
          <a:p>
            <a:pPr marL="457200" indent="-457200">
              <a:buFont typeface="Wingdings" panose="05000000000000000000" pitchFamily="2" charset="2"/>
              <a:buChar char="ü"/>
            </a:pPr>
            <a:r>
              <a:rPr lang="en-US" sz="4000" b="1" dirty="0" smtClean="0">
                <a:latin typeface="Arial Black" panose="020B0A04020102020204" pitchFamily="34" charset="0"/>
                <a:ea typeface="Calibri" panose="020F0502020204030204" pitchFamily="34" charset="0"/>
                <a:cs typeface="Times New Roman" panose="02020603050405020304" pitchFamily="18" charset="0"/>
              </a:rPr>
              <a:t>WE FINISH</a:t>
            </a:r>
          </a:p>
        </p:txBody>
      </p:sp>
    </p:spTree>
    <p:extLst>
      <p:ext uri="{BB962C8B-B14F-4D97-AF65-F5344CB8AC3E}">
        <p14:creationId xmlns:p14="http://schemas.microsoft.com/office/powerpoint/2010/main" val="224158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432" y="1026546"/>
            <a:ext cx="10313895" cy="4832092"/>
          </a:xfrm>
          <a:prstGeom prst="rect">
            <a:avLst/>
          </a:prstGeom>
        </p:spPr>
        <p:txBody>
          <a:bodyPr wrap="square">
            <a:spAutoFit/>
          </a:bodyPr>
          <a:lstStyle/>
          <a:p>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Beloved, when I gave all diligence to write unto you of the common salvation, it was needful for me to write unto you, and exhort you that ye should </a:t>
            </a:r>
            <a:r>
              <a:rPr lang="en-US" sz="4400" b="1" dirty="0" smtClean="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earnestly contend </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for </a:t>
            </a:r>
            <a:r>
              <a:rPr lang="en-US" sz="4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the faith </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which was once delivered unto the saints.    </a:t>
            </a:r>
          </a:p>
          <a:p>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smtClean="0">
                <a:latin typeface="Calibri" panose="020F0502020204030204" pitchFamily="34" charset="0"/>
                <a:ea typeface="Calibri" panose="020F0502020204030204" pitchFamily="34" charset="0"/>
                <a:cs typeface="Times New Roman" panose="02020603050405020304" pitchFamily="18" charset="0"/>
              </a:rPr>
              <a:t>							</a:t>
            </a:r>
            <a:r>
              <a:rPr lang="en-US" sz="4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4400" b="1" dirty="0">
                <a:latin typeface="Calibri" panose="020F0502020204030204" pitchFamily="34" charset="0"/>
                <a:ea typeface="Calibri" panose="020F0502020204030204" pitchFamily="34" charset="0"/>
                <a:cs typeface="Times New Roman" panose="02020603050405020304" pitchFamily="18" charset="0"/>
              </a:rPr>
              <a:t>Jude 3:3</a:t>
            </a:r>
          </a:p>
        </p:txBody>
      </p:sp>
    </p:spTree>
    <p:extLst>
      <p:ext uri="{BB962C8B-B14F-4D97-AF65-F5344CB8AC3E}">
        <p14:creationId xmlns:p14="http://schemas.microsoft.com/office/powerpoint/2010/main" val="1742890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432" y="1026546"/>
            <a:ext cx="10313895" cy="4832092"/>
          </a:xfrm>
          <a:prstGeom prst="rect">
            <a:avLst/>
          </a:prstGeom>
        </p:spPr>
        <p:txBody>
          <a:bodyPr wrap="square">
            <a:spAutoFit/>
          </a:bodyPr>
          <a:lstStyle/>
          <a:p>
            <a:r>
              <a:rPr lang="en-US" sz="4400" dirty="0">
                <a:latin typeface="Calibri" panose="020F0502020204030204" pitchFamily="34" charset="0"/>
                <a:ea typeface="Calibri" panose="020F0502020204030204" pitchFamily="34" charset="0"/>
                <a:cs typeface="Times New Roman" panose="02020603050405020304" pitchFamily="18" charset="0"/>
              </a:rPr>
              <a:t>If thou hast run with the footmen, and they have wearied thee, then how canst thou </a:t>
            </a:r>
            <a:r>
              <a:rPr lang="en-US" sz="44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contend</a:t>
            </a:r>
            <a:r>
              <a:rPr lang="en-US" sz="4400" dirty="0">
                <a:latin typeface="Calibri" panose="020F0502020204030204" pitchFamily="34" charset="0"/>
                <a:ea typeface="Calibri" panose="020F0502020204030204" pitchFamily="34" charset="0"/>
                <a:cs typeface="Times New Roman" panose="02020603050405020304" pitchFamily="18" charset="0"/>
              </a:rPr>
              <a:t> with horses? and if in the land of peace, wherein thou </a:t>
            </a:r>
            <a:r>
              <a:rPr lang="en-US" sz="4400" dirty="0" err="1">
                <a:latin typeface="Calibri" panose="020F0502020204030204" pitchFamily="34" charset="0"/>
                <a:ea typeface="Calibri" panose="020F0502020204030204" pitchFamily="34" charset="0"/>
                <a:cs typeface="Times New Roman" panose="02020603050405020304" pitchFamily="18" charset="0"/>
              </a:rPr>
              <a:t>trustedst</a:t>
            </a:r>
            <a:r>
              <a:rPr lang="en-US" sz="4400" dirty="0">
                <a:latin typeface="Calibri" panose="020F0502020204030204" pitchFamily="34" charset="0"/>
                <a:ea typeface="Calibri" panose="020F0502020204030204" pitchFamily="34" charset="0"/>
                <a:cs typeface="Times New Roman" panose="02020603050405020304" pitchFamily="18" charset="0"/>
              </a:rPr>
              <a:t>, they wearied thee, then how wilt thou do in the swelling of Jordan? 	</a:t>
            </a:r>
            <a:r>
              <a:rPr lang="en-US" sz="4400" dirty="0" smtClean="0">
                <a:latin typeface="Calibri" panose="020F0502020204030204" pitchFamily="34" charset="0"/>
                <a:ea typeface="Calibri" panose="020F0502020204030204" pitchFamily="34" charset="0"/>
                <a:cs typeface="Times New Roman" panose="02020603050405020304" pitchFamily="18" charset="0"/>
              </a:rPr>
              <a:t>							      							           </a:t>
            </a:r>
            <a:r>
              <a:rPr lang="en-US" sz="4400" b="1" dirty="0">
                <a:latin typeface="Calibri" panose="020F0502020204030204" pitchFamily="34" charset="0"/>
                <a:ea typeface="Calibri" panose="020F0502020204030204" pitchFamily="34" charset="0"/>
                <a:cs typeface="Times New Roman" panose="02020603050405020304" pitchFamily="18" charset="0"/>
              </a:rPr>
              <a:t>Jeremiah 12:5</a:t>
            </a:r>
          </a:p>
        </p:txBody>
      </p:sp>
    </p:spTree>
    <p:extLst>
      <p:ext uri="{BB962C8B-B14F-4D97-AF65-F5344CB8AC3E}">
        <p14:creationId xmlns:p14="http://schemas.microsoft.com/office/powerpoint/2010/main" val="1824588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42447" y="0"/>
            <a:ext cx="10551459" cy="6783081"/>
          </a:xfrm>
          <a:prstGeom prst="rect">
            <a:avLst/>
          </a:prstGeom>
        </p:spPr>
      </p:pic>
      <p:sp>
        <p:nvSpPr>
          <p:cNvPr id="9" name="Rectangle 8"/>
          <p:cNvSpPr/>
          <p:nvPr/>
        </p:nvSpPr>
        <p:spPr>
          <a:xfrm>
            <a:off x="984527" y="816005"/>
            <a:ext cx="4371244" cy="5262979"/>
          </a:xfrm>
          <a:prstGeom prst="rect">
            <a:avLst/>
          </a:prstGeom>
        </p:spPr>
        <p:txBody>
          <a:bodyPr wrap="square">
            <a:spAutoFit/>
          </a:bodyPr>
          <a:lstStyle/>
          <a:p>
            <a:r>
              <a:rPr lang="en-US" sz="4800" dirty="0" smtClean="0"/>
              <a:t>To struggle with an opposing force, to strive in competition, to train for battle, fight to the finish</a:t>
            </a:r>
            <a:endParaRPr lang="en-US" sz="4800" dirty="0"/>
          </a:p>
        </p:txBody>
      </p:sp>
      <p:sp>
        <p:nvSpPr>
          <p:cNvPr id="4" name="Rectangle 3"/>
          <p:cNvSpPr/>
          <p:nvPr/>
        </p:nvSpPr>
        <p:spPr>
          <a:xfrm>
            <a:off x="5758543" y="5184682"/>
            <a:ext cx="6172199" cy="1015663"/>
          </a:xfrm>
          <a:prstGeom prst="rect">
            <a:avLst/>
          </a:prstGeom>
        </p:spPr>
        <p:txBody>
          <a:bodyPr wrap="square">
            <a:spAutoFit/>
          </a:bodyPr>
          <a:lstStyle/>
          <a:p>
            <a:r>
              <a:rPr lang="en-US" sz="6000" b="1" dirty="0">
                <a:latin typeface="Arial Black" panose="020B0A04020102020204" pitchFamily="34" charset="0"/>
                <a:ea typeface="Calibri" panose="020F0502020204030204" pitchFamily="34" charset="0"/>
                <a:cs typeface="Times New Roman" panose="02020603050405020304" pitchFamily="18" charset="0"/>
              </a:rPr>
              <a:t>WE CONTEND</a:t>
            </a:r>
          </a:p>
        </p:txBody>
      </p:sp>
    </p:spTree>
    <p:extLst>
      <p:ext uri="{BB962C8B-B14F-4D97-AF65-F5344CB8AC3E}">
        <p14:creationId xmlns:p14="http://schemas.microsoft.com/office/powerpoint/2010/main" val="3781778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289" r="20560"/>
          <a:stretch/>
        </p:blipFill>
        <p:spPr>
          <a:xfrm>
            <a:off x="154223" y="132347"/>
            <a:ext cx="5931802" cy="6154878"/>
          </a:xfrm>
          <a:prstGeom prst="rect">
            <a:avLst/>
          </a:prstGeom>
          <a:effectLst>
            <a:softEdge rad="241300"/>
          </a:effectLst>
        </p:spPr>
      </p:pic>
      <p:sp>
        <p:nvSpPr>
          <p:cNvPr id="3" name="Rectangle 2"/>
          <p:cNvSpPr/>
          <p:nvPr/>
        </p:nvSpPr>
        <p:spPr>
          <a:xfrm>
            <a:off x="600540" y="5436466"/>
            <a:ext cx="6743688" cy="1015663"/>
          </a:xfrm>
          <a:prstGeom prst="rect">
            <a:avLst/>
          </a:prstGeom>
        </p:spPr>
        <p:txBody>
          <a:bodyPr wrap="square">
            <a:spAutoFit/>
          </a:bodyPr>
          <a:lstStyle/>
          <a:p>
            <a:r>
              <a:rPr lang="en-US" sz="6000" b="1" dirty="0">
                <a:latin typeface="Arial Black" panose="020B0A04020102020204" pitchFamily="34" charset="0"/>
                <a:ea typeface="Calibri" panose="020F0502020204030204" pitchFamily="34" charset="0"/>
                <a:cs typeface="Times New Roman" panose="02020603050405020304" pitchFamily="18" charset="0"/>
              </a:rPr>
              <a:t>WE STRUGGLE </a:t>
            </a:r>
          </a:p>
        </p:txBody>
      </p:sp>
      <p:sp>
        <p:nvSpPr>
          <p:cNvPr id="4" name="Rectangle 3"/>
          <p:cNvSpPr/>
          <p:nvPr/>
        </p:nvSpPr>
        <p:spPr>
          <a:xfrm>
            <a:off x="309123" y="536002"/>
            <a:ext cx="11277707" cy="6524863"/>
          </a:xfrm>
          <a:prstGeom prst="rect">
            <a:avLst/>
          </a:prstGeom>
        </p:spPr>
        <p:txBody>
          <a:bodyPr wrap="square">
            <a:spAutoFit/>
          </a:bodyPr>
          <a:lstStyle/>
          <a:p>
            <a:pPr algn="r"/>
            <a:r>
              <a:rPr lang="en-US" sz="3800" dirty="0"/>
              <a:t>Colossians </a:t>
            </a:r>
            <a:r>
              <a:rPr lang="en-US" sz="3800" dirty="0" smtClean="0"/>
              <a:t>1:28 So we tell others </a:t>
            </a:r>
          </a:p>
          <a:p>
            <a:pPr algn="r"/>
            <a:r>
              <a:rPr lang="en-US" sz="3800" dirty="0" smtClean="0"/>
              <a:t>about Christ, warning everyone </a:t>
            </a:r>
          </a:p>
          <a:p>
            <a:pPr algn="r"/>
            <a:r>
              <a:rPr lang="en-US" sz="3800" dirty="0" smtClean="0"/>
              <a:t>and teaching everyone with all the </a:t>
            </a:r>
          </a:p>
          <a:p>
            <a:pPr algn="r"/>
            <a:r>
              <a:rPr lang="en-US" sz="3800" dirty="0" smtClean="0"/>
              <a:t>wisdom God has given us. We want </a:t>
            </a:r>
          </a:p>
          <a:p>
            <a:pPr algn="r"/>
            <a:r>
              <a:rPr lang="en-US" sz="3800" dirty="0" smtClean="0"/>
              <a:t>to present them to God, perfect in </a:t>
            </a:r>
          </a:p>
          <a:p>
            <a:pPr algn="r"/>
            <a:r>
              <a:rPr lang="en-US" sz="3800" dirty="0" smtClean="0"/>
              <a:t>their relationship to Christ. That’s </a:t>
            </a:r>
          </a:p>
          <a:p>
            <a:pPr algn="r"/>
            <a:r>
              <a:rPr lang="en-US" sz="3800" dirty="0" smtClean="0"/>
              <a:t>Why I work and </a:t>
            </a:r>
            <a:r>
              <a:rPr lang="en-US" sz="3800" b="1" dirty="0" smtClean="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struggle</a:t>
            </a:r>
            <a:r>
              <a:rPr lang="en-US" sz="3800" dirty="0" smtClean="0"/>
              <a:t> so hard, </a:t>
            </a:r>
          </a:p>
          <a:p>
            <a:pPr algn="r"/>
            <a:r>
              <a:rPr lang="en-US" sz="3800" dirty="0" smtClean="0"/>
              <a:t>depending on Christ’s mighty </a:t>
            </a:r>
          </a:p>
          <a:p>
            <a:pPr algn="r"/>
            <a:r>
              <a:rPr lang="en-US" sz="3800" dirty="0" smtClean="0"/>
              <a:t>power that works </a:t>
            </a:r>
          </a:p>
          <a:p>
            <a:pPr algn="r"/>
            <a:r>
              <a:rPr lang="en-US" sz="3800" dirty="0" smtClean="0"/>
              <a:t>within me. </a:t>
            </a:r>
          </a:p>
          <a:p>
            <a:pPr algn="r"/>
            <a:r>
              <a:rPr lang="en-US" sz="3800" dirty="0">
                <a:latin typeface="Blackadder ITC" panose="04020505051007020D02" pitchFamily="82" charset="0"/>
                <a:ea typeface="Calibri" panose="020F0502020204030204" pitchFamily="34" charset="0"/>
                <a:cs typeface="Times New Roman" panose="02020603050405020304" pitchFamily="18" charset="0"/>
              </a:rPr>
              <a:t>	</a:t>
            </a:r>
            <a:r>
              <a:rPr lang="en-US" sz="3800" dirty="0" smtClean="0">
                <a:latin typeface="Blackadder ITC" panose="04020505051007020D02" pitchFamily="82"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50745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10703" r="770" b="8520"/>
          <a:stretch/>
        </p:blipFill>
        <p:spPr>
          <a:xfrm>
            <a:off x="0" y="54411"/>
            <a:ext cx="12192000" cy="6803589"/>
          </a:xfrm>
          <a:prstGeom prst="rect">
            <a:avLst/>
          </a:prstGeom>
          <a:noFill/>
          <a:ln>
            <a:noFill/>
          </a:ln>
        </p:spPr>
      </p:pic>
      <p:sp>
        <p:nvSpPr>
          <p:cNvPr id="4" name="Rectangle 3"/>
          <p:cNvSpPr/>
          <p:nvPr/>
        </p:nvSpPr>
        <p:spPr>
          <a:xfrm>
            <a:off x="765173" y="5503026"/>
            <a:ext cx="5026028" cy="1015663"/>
          </a:xfrm>
          <a:prstGeom prst="rect">
            <a:avLst/>
          </a:prstGeom>
        </p:spPr>
        <p:txBody>
          <a:bodyPr wrap="square">
            <a:spAutoFit/>
          </a:bodyPr>
          <a:lstStyle/>
          <a:p>
            <a:r>
              <a:rPr lang="en-US" sz="6000" b="1" dirty="0">
                <a:latin typeface="Arial Black" panose="020B0A04020102020204" pitchFamily="34" charset="0"/>
                <a:ea typeface="Calibri" panose="020F0502020204030204" pitchFamily="34" charset="0"/>
                <a:cs typeface="Times New Roman" panose="02020603050405020304" pitchFamily="18" charset="0"/>
              </a:rPr>
              <a:t>WE STRIVE</a:t>
            </a:r>
          </a:p>
        </p:txBody>
      </p:sp>
      <p:sp>
        <p:nvSpPr>
          <p:cNvPr id="5" name="Rectangle 4"/>
          <p:cNvSpPr/>
          <p:nvPr/>
        </p:nvSpPr>
        <p:spPr>
          <a:xfrm>
            <a:off x="5634317" y="611650"/>
            <a:ext cx="5850379" cy="5909310"/>
          </a:xfrm>
          <a:prstGeom prst="rect">
            <a:avLst/>
          </a:prstGeom>
        </p:spPr>
        <p:txBody>
          <a:bodyPr wrap="square">
            <a:spAutoFit/>
          </a:bodyPr>
          <a:lstStyle/>
          <a:p>
            <a:pPr algn="r"/>
            <a:r>
              <a:rPr lang="en-US" sz="3600" b="1" dirty="0" smtClean="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Strive </a:t>
            </a:r>
            <a:r>
              <a:rPr lang="en-US" sz="3600" dirty="0">
                <a:latin typeface="Calibri" panose="020F0502020204030204" pitchFamily="34" charset="0"/>
                <a:ea typeface="Calibri" panose="020F0502020204030204" pitchFamily="34" charset="0"/>
                <a:cs typeface="Times New Roman" panose="02020603050405020304" pitchFamily="18" charset="0"/>
              </a:rPr>
              <a:t>to enter through the narrow gate, for many, I say to you, will seek to enter and will not be able. Luke 13:24  </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solidFill>
                <a:srgbClr val="0000FF"/>
              </a:solidFill>
              <a:latin typeface="+mj-lt"/>
              <a:ea typeface="Calibri" panose="020F0502020204030204" pitchFamily="34" charset="0"/>
              <a:cs typeface="Times New Roman" panose="02020603050405020304" pitchFamily="18" charset="0"/>
            </a:endParaRPr>
          </a:p>
          <a:p>
            <a:pPr algn="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Yea, so have </a:t>
            </a:r>
            <a:r>
              <a:rPr lang="en-US" sz="3600" dirty="0">
                <a:latin typeface="Calibri" panose="020F0502020204030204" pitchFamily="34" charset="0"/>
                <a:ea typeface="Calibri" panose="020F0502020204030204" pitchFamily="34" charset="0"/>
                <a:cs typeface="Times New Roman" panose="02020603050405020304" pitchFamily="18" charset="0"/>
              </a:rPr>
              <a:t>I </a:t>
            </a:r>
            <a:r>
              <a:rPr lang="en-US" sz="36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strived</a:t>
            </a:r>
            <a:r>
              <a:rPr lang="en-US" sz="3600" dirty="0">
                <a:latin typeface="Calibri" panose="020F0502020204030204" pitchFamily="34" charset="0"/>
                <a:ea typeface="Calibri" panose="020F0502020204030204" pitchFamily="34" charset="0"/>
                <a:cs typeface="Times New Roman" panose="02020603050405020304" pitchFamily="18" charset="0"/>
              </a:rPr>
              <a:t> to preach the gospel, where Christ was not known, so that I would not be building on someone else’s foundation.  Romans 15:20</a:t>
            </a:r>
          </a:p>
        </p:txBody>
      </p:sp>
    </p:spTree>
    <p:extLst>
      <p:ext uri="{BB962C8B-B14F-4D97-AF65-F5344CB8AC3E}">
        <p14:creationId xmlns:p14="http://schemas.microsoft.com/office/powerpoint/2010/main" val="389832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889" r="13155"/>
          <a:stretch/>
        </p:blipFill>
        <p:spPr>
          <a:xfrm rot="21267794">
            <a:off x="4619723" y="494912"/>
            <a:ext cx="7989452" cy="6329291"/>
          </a:xfrm>
          <a:prstGeom prst="rect">
            <a:avLst/>
          </a:prstGeom>
          <a:effectLst>
            <a:softEdge rad="457200"/>
          </a:effectLst>
        </p:spPr>
      </p:pic>
      <p:sp>
        <p:nvSpPr>
          <p:cNvPr id="3" name="Rectangle 2"/>
          <p:cNvSpPr/>
          <p:nvPr/>
        </p:nvSpPr>
        <p:spPr>
          <a:xfrm>
            <a:off x="6172615" y="5360031"/>
            <a:ext cx="5688704" cy="1015663"/>
          </a:xfrm>
          <a:prstGeom prst="rect">
            <a:avLst/>
          </a:prstGeom>
          <a:solidFill>
            <a:schemeClr val="bg1">
              <a:alpha val="59000"/>
            </a:schemeClr>
          </a:solidFill>
          <a:effectLst>
            <a:softEdge rad="177800"/>
          </a:effectLst>
        </p:spPr>
        <p:txBody>
          <a:bodyPr wrap="square">
            <a:spAutoFit/>
          </a:bodyPr>
          <a:lstStyle/>
          <a:p>
            <a:r>
              <a:rPr lang="en-US" sz="6000" b="1" dirty="0" smtClean="0">
                <a:latin typeface="Arial Black" panose="020B0A04020102020204" pitchFamily="34" charset="0"/>
                <a:ea typeface="Calibri" panose="020F0502020204030204" pitchFamily="34" charset="0"/>
                <a:cs typeface="Times New Roman" panose="02020603050405020304" pitchFamily="18" charset="0"/>
              </a:rPr>
              <a:t>  WE TRAIN</a:t>
            </a:r>
            <a:endParaRPr lang="en-US" sz="6000" b="1"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68468" y="913495"/>
            <a:ext cx="4269590" cy="5293757"/>
          </a:xfrm>
          <a:prstGeom prst="rect">
            <a:avLst/>
          </a:prstGeom>
        </p:spPr>
        <p:txBody>
          <a:bodyPr wrap="square">
            <a:spAutoFit/>
          </a:bodyPr>
          <a:lstStyle/>
          <a:p>
            <a:r>
              <a:rPr lang="en-US" sz="4000" i="1"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“I hated every minute of training, but like I said, don’t quit. Suffer now and live the rest of your life as a champion.”</a:t>
            </a:r>
          </a:p>
          <a:p>
            <a:endParaRPr lang="en-US" i="1"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r>
              <a:rPr lang="en-US" sz="4000" i="1" dirty="0" smtClean="0">
                <a:solidFill>
                  <a:prstClr val="white"/>
                </a:solidFill>
                <a:latin typeface="Franklin Gothic Book" panose="020B0503020102020204" pitchFamily="34" charset="0"/>
                <a:ea typeface="Calibri" panose="020F0502020204030204" pitchFamily="34" charset="0"/>
                <a:cs typeface="Times New Roman" panose="02020603050405020304" pitchFamily="18" charset="0"/>
              </a:rPr>
              <a:t>  ─Mohammad Ali</a:t>
            </a:r>
            <a:endParaRPr lang="en-US" sz="2000" i="1" dirty="0"/>
          </a:p>
        </p:txBody>
      </p:sp>
    </p:spTree>
    <p:extLst>
      <p:ext uri="{BB962C8B-B14F-4D97-AF65-F5344CB8AC3E}">
        <p14:creationId xmlns:p14="http://schemas.microsoft.com/office/powerpoint/2010/main" val="398505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71231">
            <a:off x="3541183" y="-127219"/>
            <a:ext cx="10375017" cy="5835947"/>
          </a:xfrm>
          <a:prstGeom prst="rect">
            <a:avLst/>
          </a:prstGeom>
          <a:effectLst>
            <a:softEdge rad="685800"/>
          </a:effectLst>
        </p:spPr>
      </p:pic>
      <p:sp>
        <p:nvSpPr>
          <p:cNvPr id="4" name="Rectangle 3"/>
          <p:cNvSpPr/>
          <p:nvPr/>
        </p:nvSpPr>
        <p:spPr>
          <a:xfrm>
            <a:off x="753779" y="686643"/>
            <a:ext cx="4587477" cy="5632311"/>
          </a:xfrm>
          <a:prstGeom prst="rect">
            <a:avLst/>
          </a:prstGeom>
          <a:solidFill>
            <a:schemeClr val="bg1">
              <a:alpha val="40000"/>
            </a:schemeClr>
          </a:solidFill>
          <a:effectLst>
            <a:softEdge rad="508000"/>
          </a:effectLst>
        </p:spPr>
        <p:txBody>
          <a:bodyPr wrap="square">
            <a:spAutoFit/>
          </a:bodyPr>
          <a:lstStyle/>
          <a:p>
            <a:r>
              <a:rPr lang="en-US" sz="3600" dirty="0" smtClean="0">
                <a:latin typeface="Calibri" panose="020F0502020204030204" pitchFamily="34" charset="0"/>
                <a:ea typeface="Calibri" panose="020F0502020204030204" pitchFamily="34" charset="0"/>
                <a:cs typeface="Times New Roman" panose="02020603050405020304" pitchFamily="18" charset="0"/>
              </a:rPr>
              <a:t>No </a:t>
            </a:r>
            <a:r>
              <a:rPr lang="en-US" sz="36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discipline</a:t>
            </a:r>
            <a:r>
              <a:rPr lang="en-US" sz="3600" dirty="0">
                <a:latin typeface="Calibri" panose="020F0502020204030204" pitchFamily="34" charset="0"/>
                <a:ea typeface="Calibri" panose="020F0502020204030204" pitchFamily="34" charset="0"/>
                <a:cs typeface="Times New Roman" panose="02020603050405020304" pitchFamily="18" charset="0"/>
              </a:rPr>
              <a:t> is enjoyable while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it </a:t>
            </a:r>
            <a:r>
              <a:rPr lang="en-US" sz="3600" dirty="0">
                <a:latin typeface="Calibri" panose="020F0502020204030204" pitchFamily="34" charset="0"/>
                <a:ea typeface="Calibri" panose="020F0502020204030204" pitchFamily="34" charset="0"/>
                <a:cs typeface="Times New Roman" panose="02020603050405020304" pitchFamily="18" charset="0"/>
              </a:rPr>
              <a:t>is </a:t>
            </a:r>
            <a:r>
              <a:rPr lang="en-US" sz="3600" dirty="0" smtClean="0">
                <a:latin typeface="Calibri" panose="020F0502020204030204" pitchFamily="34" charset="0"/>
                <a:ea typeface="Calibri" panose="020F0502020204030204" pitchFamily="34" charset="0"/>
                <a:cs typeface="Times New Roman" panose="02020603050405020304" pitchFamily="18" charset="0"/>
              </a:rPr>
              <a:t>happening</a:t>
            </a:r>
          </a:p>
          <a:p>
            <a:r>
              <a:rPr lang="en-US" sz="3600" dirty="0" smtClean="0">
                <a:latin typeface="Calibri" panose="020F0502020204030204" pitchFamily="34" charset="0"/>
                <a:ea typeface="Calibri" panose="020F0502020204030204" pitchFamily="34" charset="0"/>
                <a:cs typeface="Times New Roman" panose="02020603050405020304" pitchFamily="18" charset="0"/>
              </a:rPr>
              <a:t>— it’s </a:t>
            </a:r>
            <a:r>
              <a:rPr lang="en-US" sz="3600" dirty="0">
                <a:latin typeface="Calibri" panose="020F0502020204030204" pitchFamily="34" charset="0"/>
                <a:ea typeface="Calibri" panose="020F0502020204030204" pitchFamily="34" charset="0"/>
                <a:cs typeface="Times New Roman" panose="02020603050405020304" pitchFamily="18" charset="0"/>
              </a:rPr>
              <a:t>painful!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But </a:t>
            </a:r>
            <a:r>
              <a:rPr lang="en-US" sz="3600" dirty="0">
                <a:latin typeface="Calibri" panose="020F0502020204030204" pitchFamily="34" charset="0"/>
                <a:ea typeface="Calibri" panose="020F0502020204030204" pitchFamily="34" charset="0"/>
                <a:cs typeface="Times New Roman" panose="02020603050405020304" pitchFamily="18" charset="0"/>
              </a:rPr>
              <a:t>afterward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there will </a:t>
            </a:r>
            <a:r>
              <a:rPr lang="en-US" sz="3600" dirty="0">
                <a:latin typeface="Calibri" panose="020F0502020204030204" pitchFamily="34" charset="0"/>
                <a:ea typeface="Calibri" panose="020F0502020204030204" pitchFamily="34" charset="0"/>
                <a:cs typeface="Times New Roman" panose="02020603050405020304" pitchFamily="18" charset="0"/>
              </a:rPr>
              <a:t>be a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peaceful </a:t>
            </a:r>
            <a:r>
              <a:rPr lang="en-US" sz="3600" dirty="0">
                <a:latin typeface="Calibri" panose="020F0502020204030204" pitchFamily="34" charset="0"/>
                <a:ea typeface="Calibri" panose="020F0502020204030204" pitchFamily="34" charset="0"/>
                <a:cs typeface="Times New Roman" panose="02020603050405020304" pitchFamily="18" charset="0"/>
              </a:rPr>
              <a:t>harvest of right </a:t>
            </a:r>
            <a:r>
              <a:rPr lang="en-US" sz="3600" dirty="0" smtClean="0">
                <a:latin typeface="Calibri" panose="020F0502020204030204" pitchFamily="34" charset="0"/>
                <a:ea typeface="Calibri" panose="020F0502020204030204" pitchFamily="34" charset="0"/>
                <a:cs typeface="Times New Roman" panose="02020603050405020304" pitchFamily="18" charset="0"/>
              </a:rPr>
              <a:t>living </a:t>
            </a:r>
            <a:r>
              <a:rPr lang="en-US" sz="3600" dirty="0">
                <a:latin typeface="Calibri" panose="020F0502020204030204" pitchFamily="34" charset="0"/>
                <a:ea typeface="Calibri" panose="020F0502020204030204" pitchFamily="34" charset="0"/>
                <a:cs typeface="Times New Roman" panose="02020603050405020304" pitchFamily="18" charset="0"/>
              </a:rPr>
              <a:t>for those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who </a:t>
            </a:r>
            <a:r>
              <a:rPr lang="en-US" sz="3600" dirty="0">
                <a:latin typeface="Calibri" panose="020F0502020204030204" pitchFamily="34" charset="0"/>
                <a:ea typeface="Calibri" panose="020F0502020204030204" pitchFamily="34" charset="0"/>
                <a:cs typeface="Times New Roman" panose="02020603050405020304" pitchFamily="18" charset="0"/>
              </a:rPr>
              <a:t>are trained </a:t>
            </a:r>
            <a:r>
              <a:rPr lang="en-US" sz="3600" dirty="0" smtClean="0">
                <a:latin typeface="Calibri" panose="020F0502020204030204" pitchFamily="34" charset="0"/>
                <a:ea typeface="Calibri" panose="020F0502020204030204" pitchFamily="34" charset="0"/>
                <a:cs typeface="Times New Roman" panose="02020603050405020304" pitchFamily="18" charset="0"/>
              </a:rPr>
              <a:t>in </a:t>
            </a:r>
            <a:r>
              <a:rPr lang="en-US" sz="3600" dirty="0">
                <a:latin typeface="Calibri" panose="020F0502020204030204" pitchFamily="34" charset="0"/>
                <a:ea typeface="Calibri" panose="020F0502020204030204" pitchFamily="34" charset="0"/>
                <a:cs typeface="Times New Roman" panose="02020603050405020304" pitchFamily="18" charset="0"/>
              </a:rPr>
              <a:t>this way. </a:t>
            </a:r>
            <a:r>
              <a:rPr lang="en-US" sz="3600" dirty="0" smtClean="0">
                <a:latin typeface="Calibri" panose="020F0502020204030204" pitchFamily="34" charset="0"/>
                <a:ea typeface="Calibri" panose="020F0502020204030204" pitchFamily="34" charset="0"/>
                <a:cs typeface="Times New Roman" panose="02020603050405020304" pitchFamily="18" charset="0"/>
              </a:rPr>
              <a:t>Hebrews </a:t>
            </a:r>
            <a:r>
              <a:rPr lang="en-US" sz="3600" dirty="0">
                <a:latin typeface="Calibri" panose="020F0502020204030204" pitchFamily="34" charset="0"/>
                <a:ea typeface="Calibri" panose="020F0502020204030204" pitchFamily="34" charset="0"/>
                <a:cs typeface="Times New Roman" panose="02020603050405020304" pitchFamily="18" charset="0"/>
              </a:rPr>
              <a:t>12:11 </a:t>
            </a:r>
            <a:endParaRPr lang="en-US" sz="40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500915" y="5395624"/>
            <a:ext cx="6197599" cy="923330"/>
          </a:xfrm>
          <a:prstGeom prst="rect">
            <a:avLst/>
          </a:prstGeom>
        </p:spPr>
        <p:txBody>
          <a:bodyPr wrap="square">
            <a:spAutoFit/>
          </a:bodyPr>
          <a:lstStyle/>
          <a:p>
            <a:r>
              <a:rPr lang="en-US" sz="5400" b="1" dirty="0">
                <a:latin typeface="Arial Black" panose="020B0A04020102020204" pitchFamily="34" charset="0"/>
                <a:ea typeface="Calibri" panose="020F0502020204030204" pitchFamily="34" charset="0"/>
                <a:cs typeface="Times New Roman" panose="02020603050405020304" pitchFamily="18" charset="0"/>
              </a:rPr>
              <a:t>WE </a:t>
            </a:r>
            <a:r>
              <a:rPr lang="en-US" sz="5400" b="1" dirty="0" smtClean="0">
                <a:latin typeface="Arial Black" panose="020B0A04020102020204" pitchFamily="34" charset="0"/>
                <a:ea typeface="Calibri" panose="020F0502020204030204" pitchFamily="34" charset="0"/>
                <a:cs typeface="Times New Roman" panose="02020603050405020304" pitchFamily="18" charset="0"/>
              </a:rPr>
              <a:t>DISCIPLINE</a:t>
            </a:r>
            <a:endParaRPr lang="en-US" sz="5400" b="1" dirty="0">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847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8322" y="-671285"/>
            <a:ext cx="11433362" cy="7664824"/>
          </a:xfrm>
          <a:prstGeom prst="rect">
            <a:avLst/>
          </a:prstGeom>
        </p:spPr>
      </p:pic>
      <p:sp>
        <p:nvSpPr>
          <p:cNvPr id="2" name="Rectangle 1"/>
          <p:cNvSpPr/>
          <p:nvPr/>
        </p:nvSpPr>
        <p:spPr>
          <a:xfrm>
            <a:off x="768189" y="671691"/>
            <a:ext cx="5879353" cy="5632311"/>
          </a:xfrm>
          <a:prstGeom prst="rect">
            <a:avLst/>
          </a:prstGeom>
          <a:solidFill>
            <a:schemeClr val="bg1">
              <a:alpha val="37000"/>
            </a:schemeClr>
          </a:solidFill>
          <a:effectLst>
            <a:softEdge rad="304800"/>
          </a:effectLst>
        </p:spPr>
        <p:txBody>
          <a:bodyPr wrap="square">
            <a:spAutoFit/>
          </a:bodyPr>
          <a:lstStyle/>
          <a:p>
            <a:r>
              <a:rPr lang="en-US" sz="3600" dirty="0" smtClean="0">
                <a:latin typeface="Calibri" panose="020F0502020204030204" pitchFamily="34" charset="0"/>
                <a:ea typeface="Calibri" panose="020F0502020204030204" pitchFamily="34" charset="0"/>
                <a:cs typeface="Times New Roman" panose="02020603050405020304" pitchFamily="18" charset="0"/>
              </a:rPr>
              <a:t>Therefore</a:t>
            </a:r>
            <a:r>
              <a:rPr lang="en-US" sz="3600" dirty="0">
                <a:latin typeface="Calibri" panose="020F0502020204030204" pitchFamily="34" charset="0"/>
                <a:ea typeface="Calibri" panose="020F0502020204030204" pitchFamily="34" charset="0"/>
                <a:cs typeface="Times New Roman" panose="02020603050405020304" pitchFamily="18" charset="0"/>
              </a:rPr>
              <a:t>, since we are surrounded by such a huge crowd of witnesses to the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life </a:t>
            </a:r>
            <a:r>
              <a:rPr lang="en-US" sz="3600" dirty="0">
                <a:latin typeface="Calibri" panose="020F0502020204030204" pitchFamily="34" charset="0"/>
                <a:ea typeface="Calibri" panose="020F0502020204030204" pitchFamily="34" charset="0"/>
                <a:cs typeface="Times New Roman" panose="02020603050405020304" pitchFamily="18" charset="0"/>
              </a:rPr>
              <a:t>of </a:t>
            </a:r>
            <a:r>
              <a:rPr lang="en-US" sz="3600" dirty="0" smtClean="0">
                <a:latin typeface="Calibri" panose="020F0502020204030204" pitchFamily="34" charset="0"/>
                <a:ea typeface="Calibri" panose="020F0502020204030204" pitchFamily="34" charset="0"/>
                <a:cs typeface="Times New Roman" panose="02020603050405020304" pitchFamily="18" charset="0"/>
              </a:rPr>
              <a:t>faith</a:t>
            </a:r>
            <a:r>
              <a:rPr lang="en-US" sz="3600" dirty="0">
                <a:latin typeface="Calibri" panose="020F0502020204030204" pitchFamily="34" charset="0"/>
                <a:ea typeface="Calibri" panose="020F0502020204030204" pitchFamily="34" charset="0"/>
                <a:cs typeface="Times New Roman" panose="02020603050405020304" pitchFamily="18" charset="0"/>
              </a:rPr>
              <a:t>, let us strip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off every </a:t>
            </a:r>
            <a:r>
              <a:rPr lang="en-US" sz="3600" dirty="0">
                <a:latin typeface="Calibri" panose="020F0502020204030204" pitchFamily="34" charset="0"/>
                <a:ea typeface="Calibri" panose="020F0502020204030204" pitchFamily="34" charset="0"/>
                <a:cs typeface="Times New Roman" panose="02020603050405020304" pitchFamily="18" charset="0"/>
              </a:rPr>
              <a:t>weight that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slows us </a:t>
            </a:r>
            <a:r>
              <a:rPr lang="en-US" sz="3600" dirty="0">
                <a:latin typeface="Calibri" panose="020F0502020204030204" pitchFamily="34" charset="0"/>
                <a:ea typeface="Calibri" panose="020F0502020204030204" pitchFamily="34" charset="0"/>
                <a:cs typeface="Times New Roman" panose="02020603050405020304" pitchFamily="18" charset="0"/>
              </a:rPr>
              <a:t>down, especially </a:t>
            </a: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r>
              <a:rPr lang="en-US" sz="3600" dirty="0" smtClean="0">
                <a:latin typeface="Calibri" panose="020F0502020204030204" pitchFamily="34" charset="0"/>
                <a:ea typeface="Calibri" panose="020F0502020204030204" pitchFamily="34" charset="0"/>
                <a:cs typeface="Times New Roman" panose="02020603050405020304" pitchFamily="18" charset="0"/>
              </a:rPr>
              <a:t>the </a:t>
            </a:r>
            <a:r>
              <a:rPr lang="en-US" sz="3600" dirty="0">
                <a:latin typeface="Calibri" panose="020F0502020204030204" pitchFamily="34" charset="0"/>
                <a:ea typeface="Calibri" panose="020F0502020204030204" pitchFamily="34" charset="0"/>
                <a:cs typeface="Times New Roman" panose="02020603050405020304" pitchFamily="18" charset="0"/>
              </a:rPr>
              <a:t>sin that so easily trips us up. And let us run with </a:t>
            </a:r>
            <a:r>
              <a:rPr lang="en-US" sz="3600" b="1" dirty="0">
                <a:solidFill>
                  <a:schemeClr val="accent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endurance</a:t>
            </a:r>
            <a:r>
              <a:rPr lang="en-US" sz="3600" dirty="0">
                <a:latin typeface="Calibri" panose="020F0502020204030204" pitchFamily="34" charset="0"/>
                <a:ea typeface="Calibri" panose="020F0502020204030204" pitchFamily="34" charset="0"/>
                <a:cs typeface="Times New Roman" panose="02020603050405020304" pitchFamily="18" charset="0"/>
              </a:rPr>
              <a:t> the race God has set before </a:t>
            </a:r>
            <a:r>
              <a:rPr lang="en-US" sz="3600" dirty="0" smtClean="0">
                <a:latin typeface="Calibri" panose="020F0502020204030204" pitchFamily="34" charset="0"/>
                <a:ea typeface="Calibri" panose="020F0502020204030204" pitchFamily="34" charset="0"/>
                <a:cs typeface="Times New Roman" panose="02020603050405020304" pitchFamily="18" charset="0"/>
              </a:rPr>
              <a:t>us. Hebrews 12:1</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829221" y="5380672"/>
            <a:ext cx="5362779" cy="923330"/>
          </a:xfrm>
          <a:prstGeom prst="rect">
            <a:avLst/>
          </a:prstGeom>
        </p:spPr>
        <p:txBody>
          <a:bodyPr wrap="square">
            <a:spAutoFit/>
          </a:bodyPr>
          <a:lstStyle/>
          <a:p>
            <a:r>
              <a:rPr lang="en-US" sz="5400" b="1" dirty="0">
                <a:latin typeface="Arial Black" panose="020B0A04020102020204" pitchFamily="34" charset="0"/>
                <a:ea typeface="Calibri" panose="020F0502020204030204" pitchFamily="34" charset="0"/>
                <a:cs typeface="Times New Roman" panose="02020603050405020304" pitchFamily="18" charset="0"/>
              </a:rPr>
              <a:t>WE </a:t>
            </a:r>
            <a:r>
              <a:rPr lang="en-US" sz="5400" b="1" dirty="0" smtClean="0">
                <a:latin typeface="Arial Black" panose="020B0A04020102020204" pitchFamily="34" charset="0"/>
                <a:ea typeface="Calibri" panose="020F0502020204030204" pitchFamily="34" charset="0"/>
                <a:cs typeface="Times New Roman" panose="02020603050405020304" pitchFamily="18" charset="0"/>
              </a:rPr>
              <a:t>ENDURE</a:t>
            </a:r>
            <a:endParaRPr lang="en-US" sz="5400" b="1" dirty="0">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415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5396</TotalTime>
  <Words>753</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Blackadder ITC</vt:lpstr>
      <vt:lpstr>Calibri</vt:lpstr>
      <vt:lpstr>Calibri Light</vt:lpstr>
      <vt:lpstr>Franklin Gothic Book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Coggins</dc:creator>
  <cp:lastModifiedBy>Chuck Coggins</cp:lastModifiedBy>
  <cp:revision>131</cp:revision>
  <dcterms:created xsi:type="dcterms:W3CDTF">2015-03-22T03:32:54Z</dcterms:created>
  <dcterms:modified xsi:type="dcterms:W3CDTF">2019-09-16T00:26:12Z</dcterms:modified>
</cp:coreProperties>
</file>